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sldIdLst>
    <p:sldId id="257" r:id="rId5"/>
    <p:sldId id="259" r:id="rId6"/>
    <p:sldId id="261" r:id="rId7"/>
    <p:sldId id="291" r:id="rId8"/>
    <p:sldId id="292" r:id="rId9"/>
    <p:sldId id="262" r:id="rId10"/>
    <p:sldId id="283" r:id="rId11"/>
    <p:sldId id="285" r:id="rId12"/>
    <p:sldId id="287" r:id="rId13"/>
    <p:sldId id="282" r:id="rId14"/>
    <p:sldId id="288" r:id="rId15"/>
    <p:sldId id="289" r:id="rId16"/>
    <p:sldId id="290" r:id="rId17"/>
    <p:sldId id="293" r:id="rId18"/>
    <p:sldId id="294" r:id="rId19"/>
    <p:sldId id="265" r:id="rId20"/>
    <p:sldId id="295" r:id="rId21"/>
    <p:sldId id="297" r:id="rId22"/>
    <p:sldId id="298" r:id="rId23"/>
    <p:sldId id="299" r:id="rId24"/>
    <p:sldId id="300" r:id="rId25"/>
    <p:sldId id="301" r:id="rId26"/>
    <p:sldId id="296" r:id="rId27"/>
    <p:sldId id="27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5E5E"/>
    <a:srgbClr val="37A055"/>
    <a:srgbClr val="AABBCB"/>
    <a:srgbClr val="AEDEA7"/>
    <a:srgbClr val="181333"/>
    <a:srgbClr val="00441B"/>
    <a:srgbClr val="717171"/>
    <a:srgbClr val="FFCCCB"/>
    <a:srgbClr val="383A61"/>
    <a:srgbClr val="B9D3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78106" autoAdjust="0"/>
  </p:normalViewPr>
  <p:slideViewPr>
    <p:cSldViewPr snapToGrid="0">
      <p:cViewPr>
        <p:scale>
          <a:sx n="90" d="100"/>
          <a:sy n="90" d="100"/>
        </p:scale>
        <p:origin x="42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oleObject" Target="https://altaruminstitute.sharepoint.com/sites/hcvaluehub/Shared%20Documents/Project%20Management%20-%20Research%20Briefs/2024%20-%202025/HCBS%20Research%20Brief/Quantitative%20Analysis/HCBS%20Brief%20Figure%203%20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https://altaruminstitute.sharepoint.com/sites/hcvaluehub/Shared%20Documents/Project%20Management%20-%20Research%20Briefs/2024%20-%202025/HCBS%20Research%20Brief/Quantitative%20Analysis/HCBS%20Brief%20Figure%203%20Dat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https://altaruminstitute.sharepoint.com/sites/hcvaluehub/Shared%20Documents/Project%20Management%20-%20Research%20Briefs/2024%20-%202025/HCBS%20Research%20Brief/Quantitative%20Analysis/HCBS%20Brief%20Figure%203%20Dat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https://altaruminstitute.sharepoint.com/sites/hcvaluehub/Shared%20Documents/Project%20Management%20-%20Research%20Briefs/2024%20-%202025/HCBS%20Research%20Brief/Quantitative%20Analysis/HCBS%20Brief%20Figure%203%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600702706452672"/>
          <c:y val="2.5056184448574485E-2"/>
          <c:w val="0.70628564499688884"/>
          <c:h val="0.91291364757760596"/>
        </c:manualLayout>
      </c:layout>
      <c:barChart>
        <c:barDir val="bar"/>
        <c:grouping val="clustered"/>
        <c:varyColors val="0"/>
        <c:ser>
          <c:idx val="0"/>
          <c:order val="0"/>
          <c:tx>
            <c:strRef>
              <c:f>'[HCBS Brief Figure 3 Data.xlsx]Charts for Webinar'!$B$2</c:f>
              <c:strCache>
                <c:ptCount val="1"/>
                <c:pt idx="0">
                  <c:v>South</c:v>
                </c:pt>
              </c:strCache>
            </c:strRef>
          </c:tx>
          <c:spPr>
            <a:solidFill>
              <a:schemeClr val="accent1"/>
            </a:solidFill>
            <a:ln>
              <a:no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'[HCBS Brief Figure 3 Data.xlsx]Charts for Webinar'!$A$3:$A$6</c:f>
              <c:strCache>
                <c:ptCount val="4"/>
                <c:pt idx="0">
                  <c:v>4th Quartile</c:v>
                </c:pt>
                <c:pt idx="1">
                  <c:v>3rd Quartile</c:v>
                </c:pt>
                <c:pt idx="2">
                  <c:v>2nd Quartile</c:v>
                </c:pt>
                <c:pt idx="3">
                  <c:v>1st Quartile</c:v>
                </c:pt>
              </c:strCache>
            </c:strRef>
          </c:cat>
          <c:val>
            <c:numRef>
              <c:f>'[HCBS Brief Figure 3 Data.xlsx]Charts for Webinar'!$B$3:$B$6</c:f>
              <c:numCache>
                <c:formatCode>#,##0</c:formatCode>
                <c:ptCount val="4"/>
                <c:pt idx="0">
                  <c:v>218.08349999999999</c:v>
                </c:pt>
                <c:pt idx="1">
                  <c:v>185.1241</c:v>
                </c:pt>
                <c:pt idx="2">
                  <c:v>200.49940000000001</c:v>
                </c:pt>
                <c:pt idx="3">
                  <c:v>294.4273</c:v>
                </c:pt>
              </c:numCache>
            </c:numRef>
          </c:val>
          <c:extLst>
            <c:ext xmlns:c16="http://schemas.microsoft.com/office/drawing/2014/chart" uri="{C3380CC4-5D6E-409C-BE32-E72D297353CC}">
              <c16:uniqueId val="{00000000-20A2-4E74-8F8E-EA3C7A22A630}"/>
            </c:ext>
          </c:extLst>
        </c:ser>
        <c:ser>
          <c:idx val="1"/>
          <c:order val="1"/>
          <c:tx>
            <c:strRef>
              <c:f>'[HCBS Brief Figure 3 Data.xlsx]Charts for Webinar'!$C$2</c:f>
              <c:strCache>
                <c:ptCount val="1"/>
                <c:pt idx="0">
                  <c:v>All Other Regions</c:v>
                </c:pt>
              </c:strCache>
            </c:strRef>
          </c:tx>
          <c:spPr>
            <a:solidFill>
              <a:schemeClr val="accent2"/>
            </a:solidFill>
            <a:ln>
              <a:no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'[HCBS Brief Figure 3 Data.xlsx]Charts for Webinar'!$A$3:$A$6</c:f>
              <c:strCache>
                <c:ptCount val="4"/>
                <c:pt idx="0">
                  <c:v>4th Quartile</c:v>
                </c:pt>
                <c:pt idx="1">
                  <c:v>3rd Quartile</c:v>
                </c:pt>
                <c:pt idx="2">
                  <c:v>2nd Quartile</c:v>
                </c:pt>
                <c:pt idx="3">
                  <c:v>1st Quartile</c:v>
                </c:pt>
              </c:strCache>
            </c:strRef>
          </c:cat>
          <c:val>
            <c:numRef>
              <c:f>'[HCBS Brief Figure 3 Data.xlsx]Charts for Webinar'!$C$3:$C$6</c:f>
              <c:numCache>
                <c:formatCode>#,##0</c:formatCode>
                <c:ptCount val="4"/>
                <c:pt idx="0">
                  <c:v>474.78620000000001</c:v>
                </c:pt>
                <c:pt idx="1">
                  <c:v>295.9264</c:v>
                </c:pt>
                <c:pt idx="2">
                  <c:v>271.40269999999998</c:v>
                </c:pt>
                <c:pt idx="3">
                  <c:v>258.95319999999998</c:v>
                </c:pt>
              </c:numCache>
            </c:numRef>
          </c:val>
          <c:extLst>
            <c:ext xmlns:c16="http://schemas.microsoft.com/office/drawing/2014/chart" uri="{C3380CC4-5D6E-409C-BE32-E72D297353CC}">
              <c16:uniqueId val="{00000001-20A2-4E74-8F8E-EA3C7A22A630}"/>
            </c:ext>
          </c:extLst>
        </c:ser>
        <c:dLbls>
          <c:showLegendKey val="0"/>
          <c:showVal val="0"/>
          <c:showCatName val="0"/>
          <c:showSerName val="0"/>
          <c:showPercent val="0"/>
          <c:showBubbleSize val="0"/>
        </c:dLbls>
        <c:gapWidth val="219"/>
        <c:axId val="560141888"/>
        <c:axId val="1"/>
      </c:barChart>
      <c:catAx>
        <c:axId val="5601418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
        <c:crosses val="autoZero"/>
        <c:auto val="1"/>
        <c:lblAlgn val="ctr"/>
        <c:lblOffset val="100"/>
        <c:noMultiLvlLbl val="0"/>
      </c:catAx>
      <c:valAx>
        <c:axId val="1"/>
        <c:scaling>
          <c:orientation val="minMax"/>
        </c:scaling>
        <c:delete val="1"/>
        <c:axPos val="b"/>
        <c:numFmt formatCode="#,##0" sourceLinked="1"/>
        <c:majorTickMark val="none"/>
        <c:minorTickMark val="none"/>
        <c:tickLblPos val="nextTo"/>
        <c:crossAx val="560141888"/>
        <c:crosses val="autoZero"/>
        <c:crossBetween val="between"/>
      </c:valAx>
      <c:spPr>
        <a:noFill/>
        <a:ln w="25400">
          <a:noFill/>
        </a:ln>
      </c:spPr>
    </c:plotArea>
    <c:legend>
      <c:legendPos val="b"/>
      <c:overlay val="0"/>
    </c:legend>
    <c:plotVisOnly val="1"/>
    <c:dispBlanksAs val="gap"/>
    <c:showDLblsOverMax val="0"/>
  </c:chart>
  <c:spPr>
    <a:solidFill>
      <a:schemeClr val="bg1"/>
    </a:solidFill>
    <a:ln w="9525" cap="flat" cmpd="sng" algn="ctr">
      <a:noFill/>
      <a:round/>
    </a:ln>
    <a:effectLst/>
  </c:spPr>
  <c:txPr>
    <a:bodyPr/>
    <a:lstStyle/>
    <a:p>
      <a:pPr>
        <a:defRPr sz="16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600702706452672"/>
          <c:y val="2.5056184448574485E-2"/>
          <c:w val="0.70628564499688884"/>
          <c:h val="0.91291364757760596"/>
        </c:manualLayout>
      </c:layout>
      <c:barChart>
        <c:barDir val="bar"/>
        <c:grouping val="clustered"/>
        <c:varyColors val="0"/>
        <c:ser>
          <c:idx val="0"/>
          <c:order val="0"/>
          <c:tx>
            <c:strRef>
              <c:f>'[HCBS Brief Figure 3 Data.xlsx]Charts for Webinar'!$B$2</c:f>
              <c:strCache>
                <c:ptCount val="1"/>
                <c:pt idx="0">
                  <c:v>South</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'[HCBS Brief Figure 3 Data.xlsx]Charts for Webinar'!$A$10:$A$13</c:f>
              <c:strCache>
                <c:ptCount val="4"/>
                <c:pt idx="0">
                  <c:v>4th Quartile</c:v>
                </c:pt>
                <c:pt idx="1">
                  <c:v>3rd Quartile</c:v>
                </c:pt>
                <c:pt idx="2">
                  <c:v>2nd Quartile</c:v>
                </c:pt>
                <c:pt idx="3">
                  <c:v>1st Quartile</c:v>
                </c:pt>
              </c:strCache>
            </c:strRef>
          </c:cat>
          <c:val>
            <c:numRef>
              <c:f>'[HCBS Brief Figure 3 Data.xlsx]Charts for Webinar'!$B$10:$B$13</c:f>
              <c:numCache>
                <c:formatCode>#,##0</c:formatCode>
                <c:ptCount val="4"/>
                <c:pt idx="0">
                  <c:v>259.97859999999997</c:v>
                </c:pt>
                <c:pt idx="1">
                  <c:v>203.774</c:v>
                </c:pt>
                <c:pt idx="2">
                  <c:v>173.91329999999999</c:v>
                </c:pt>
                <c:pt idx="3">
                  <c:v>184.1618</c:v>
                </c:pt>
              </c:numCache>
            </c:numRef>
          </c:val>
          <c:extLst>
            <c:ext xmlns:c16="http://schemas.microsoft.com/office/drawing/2014/chart" uri="{C3380CC4-5D6E-409C-BE32-E72D297353CC}">
              <c16:uniqueId val="{00000000-B0B6-4097-B948-FD9646BE3E67}"/>
            </c:ext>
          </c:extLst>
        </c:ser>
        <c:ser>
          <c:idx val="1"/>
          <c:order val="1"/>
          <c:tx>
            <c:strRef>
              <c:f>'[HCBS Brief Figure 3 Data.xlsx]Charts for Webinar'!$C$2</c:f>
              <c:strCache>
                <c:ptCount val="1"/>
                <c:pt idx="0">
                  <c:v>All Other Regions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'[HCBS Brief Figure 3 Data.xlsx]Charts for Webinar'!$A$10:$A$13</c:f>
              <c:strCache>
                <c:ptCount val="4"/>
                <c:pt idx="0">
                  <c:v>4th Quartile</c:v>
                </c:pt>
                <c:pt idx="1">
                  <c:v>3rd Quartile</c:v>
                </c:pt>
                <c:pt idx="2">
                  <c:v>2nd Quartile</c:v>
                </c:pt>
                <c:pt idx="3">
                  <c:v>1st Quartile</c:v>
                </c:pt>
              </c:strCache>
            </c:strRef>
          </c:cat>
          <c:val>
            <c:numRef>
              <c:f>'[HCBS Brief Figure 3 Data.xlsx]Charts for Webinar'!$C$10:$C$13</c:f>
              <c:numCache>
                <c:formatCode>#,##0</c:formatCode>
                <c:ptCount val="4"/>
                <c:pt idx="0">
                  <c:v>386.82639999999998</c:v>
                </c:pt>
                <c:pt idx="1">
                  <c:v>237.0866</c:v>
                </c:pt>
                <c:pt idx="2">
                  <c:v>251.28970000000001</c:v>
                </c:pt>
                <c:pt idx="3">
                  <c:v>254.11449999999999</c:v>
                </c:pt>
              </c:numCache>
            </c:numRef>
          </c:val>
          <c:extLst>
            <c:ext xmlns:c16="http://schemas.microsoft.com/office/drawing/2014/chart" uri="{C3380CC4-5D6E-409C-BE32-E72D297353CC}">
              <c16:uniqueId val="{00000001-B0B6-4097-B948-FD9646BE3E67}"/>
            </c:ext>
          </c:extLst>
        </c:ser>
        <c:dLbls>
          <c:showLegendKey val="0"/>
          <c:showVal val="0"/>
          <c:showCatName val="0"/>
          <c:showSerName val="0"/>
          <c:showPercent val="0"/>
          <c:showBubbleSize val="0"/>
        </c:dLbls>
        <c:gapWidth val="219"/>
        <c:axId val="560141888"/>
        <c:axId val="1"/>
      </c:barChart>
      <c:catAx>
        <c:axId val="5601418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
        <c:crosses val="autoZero"/>
        <c:auto val="1"/>
        <c:lblAlgn val="ctr"/>
        <c:lblOffset val="100"/>
        <c:noMultiLvlLbl val="0"/>
      </c:catAx>
      <c:valAx>
        <c:axId val="1"/>
        <c:scaling>
          <c:orientation val="minMax"/>
        </c:scaling>
        <c:delete val="1"/>
        <c:axPos val="b"/>
        <c:numFmt formatCode="#,##0" sourceLinked="1"/>
        <c:majorTickMark val="none"/>
        <c:minorTickMark val="none"/>
        <c:tickLblPos val="nextTo"/>
        <c:crossAx val="560141888"/>
        <c:crosses val="autoZero"/>
        <c:crossBetween val="between"/>
      </c:valAx>
      <c:spPr>
        <a:noFill/>
        <a:ln w="25400">
          <a:noFill/>
        </a:ln>
      </c:spPr>
    </c:plotArea>
    <c:legend>
      <c:legendPos val="b"/>
      <c:overlay val="0"/>
    </c:legend>
    <c:plotVisOnly val="1"/>
    <c:dispBlanksAs val="gap"/>
    <c:showDLblsOverMax val="0"/>
  </c:chart>
  <c:spPr>
    <a:solidFill>
      <a:schemeClr val="bg1"/>
    </a:solidFill>
    <a:ln w="9525" cap="flat" cmpd="sng" algn="ctr">
      <a:noFill/>
      <a:round/>
    </a:ln>
    <a:effectLst/>
  </c:spPr>
  <c:txPr>
    <a:bodyPr/>
    <a:lstStyle/>
    <a:p>
      <a:pPr>
        <a:defRPr sz="16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600702706452672"/>
          <c:y val="2.5056184448574485E-2"/>
          <c:w val="0.70628564499688884"/>
          <c:h val="0.91291364757760596"/>
        </c:manualLayout>
      </c:layout>
      <c:barChart>
        <c:barDir val="bar"/>
        <c:grouping val="clustered"/>
        <c:varyColors val="0"/>
        <c:ser>
          <c:idx val="0"/>
          <c:order val="0"/>
          <c:tx>
            <c:strRef>
              <c:f>'[HCBS Brief Figure 3 Data.xlsx]Charts for Webinar'!$B$2</c:f>
              <c:strCache>
                <c:ptCount val="1"/>
                <c:pt idx="0">
                  <c:v>South</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'[HCBS Brief Figure 3 Data.xlsx]Charts for Webinar'!$A$17:$A$20</c:f>
              <c:strCache>
                <c:ptCount val="4"/>
                <c:pt idx="0">
                  <c:v>4th Quartile</c:v>
                </c:pt>
                <c:pt idx="1">
                  <c:v>3rd Quartile</c:v>
                </c:pt>
                <c:pt idx="2">
                  <c:v>2nd Quartile</c:v>
                </c:pt>
                <c:pt idx="3">
                  <c:v>1st Quartile</c:v>
                </c:pt>
              </c:strCache>
            </c:strRef>
          </c:cat>
          <c:val>
            <c:numRef>
              <c:f>'[HCBS Brief Figure 3 Data.xlsx]Charts for Webinar'!$B$17:$B$20</c:f>
              <c:numCache>
                <c:formatCode>#,##0</c:formatCode>
                <c:ptCount val="4"/>
                <c:pt idx="0">
                  <c:v>263.09030000000001</c:v>
                </c:pt>
                <c:pt idx="1">
                  <c:v>196.5975</c:v>
                </c:pt>
                <c:pt idx="2">
                  <c:v>169.94409999999999</c:v>
                </c:pt>
                <c:pt idx="3">
                  <c:v>176.14410000000001</c:v>
                </c:pt>
              </c:numCache>
            </c:numRef>
          </c:val>
          <c:extLst>
            <c:ext xmlns:c16="http://schemas.microsoft.com/office/drawing/2014/chart" uri="{C3380CC4-5D6E-409C-BE32-E72D297353CC}">
              <c16:uniqueId val="{00000000-1010-408D-8D2B-D60D0580B33D}"/>
            </c:ext>
          </c:extLst>
        </c:ser>
        <c:ser>
          <c:idx val="1"/>
          <c:order val="1"/>
          <c:tx>
            <c:strRef>
              <c:f>'[HCBS Brief Figure 3 Data.xlsx]Charts for Webinar'!$C$2</c:f>
              <c:strCache>
                <c:ptCount val="1"/>
                <c:pt idx="0">
                  <c:v>All Other Regions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'[HCBS Brief Figure 3 Data.xlsx]Charts for Webinar'!$A$17:$A$20</c:f>
              <c:strCache>
                <c:ptCount val="4"/>
                <c:pt idx="0">
                  <c:v>4th Quartile</c:v>
                </c:pt>
                <c:pt idx="1">
                  <c:v>3rd Quartile</c:v>
                </c:pt>
                <c:pt idx="2">
                  <c:v>2nd Quartile</c:v>
                </c:pt>
                <c:pt idx="3">
                  <c:v>1st Quartile</c:v>
                </c:pt>
              </c:strCache>
            </c:strRef>
          </c:cat>
          <c:val>
            <c:numRef>
              <c:f>'[HCBS Brief Figure 3 Data.xlsx]Charts for Webinar'!$C$17:$C$20</c:f>
              <c:numCache>
                <c:formatCode>#,##0</c:formatCode>
                <c:ptCount val="4"/>
                <c:pt idx="0">
                  <c:v>357.77339999999998</c:v>
                </c:pt>
                <c:pt idx="1">
                  <c:v>250.3416</c:v>
                </c:pt>
                <c:pt idx="2">
                  <c:v>248.77539999999999</c:v>
                </c:pt>
                <c:pt idx="3">
                  <c:v>226.2364</c:v>
                </c:pt>
              </c:numCache>
            </c:numRef>
          </c:val>
          <c:extLst>
            <c:ext xmlns:c16="http://schemas.microsoft.com/office/drawing/2014/chart" uri="{C3380CC4-5D6E-409C-BE32-E72D297353CC}">
              <c16:uniqueId val="{00000001-1010-408D-8D2B-D60D0580B33D}"/>
            </c:ext>
          </c:extLst>
        </c:ser>
        <c:dLbls>
          <c:showLegendKey val="0"/>
          <c:showVal val="0"/>
          <c:showCatName val="0"/>
          <c:showSerName val="0"/>
          <c:showPercent val="0"/>
          <c:showBubbleSize val="0"/>
        </c:dLbls>
        <c:gapWidth val="219"/>
        <c:axId val="560141888"/>
        <c:axId val="1"/>
      </c:barChart>
      <c:catAx>
        <c:axId val="5601418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
        <c:crosses val="autoZero"/>
        <c:auto val="1"/>
        <c:lblAlgn val="ctr"/>
        <c:lblOffset val="100"/>
        <c:noMultiLvlLbl val="0"/>
      </c:catAx>
      <c:valAx>
        <c:axId val="1"/>
        <c:scaling>
          <c:orientation val="minMax"/>
        </c:scaling>
        <c:delete val="1"/>
        <c:axPos val="b"/>
        <c:numFmt formatCode="#,##0" sourceLinked="1"/>
        <c:majorTickMark val="none"/>
        <c:minorTickMark val="none"/>
        <c:tickLblPos val="nextTo"/>
        <c:crossAx val="560141888"/>
        <c:crosses val="autoZero"/>
        <c:crossBetween val="between"/>
      </c:valAx>
      <c:spPr>
        <a:noFill/>
        <a:ln w="25400">
          <a:noFill/>
        </a:ln>
      </c:spPr>
    </c:plotArea>
    <c:legend>
      <c:legendPos val="b"/>
      <c:overlay val="0"/>
    </c:legend>
    <c:plotVisOnly val="1"/>
    <c:dispBlanksAs val="gap"/>
    <c:showDLblsOverMax val="0"/>
  </c:chart>
  <c:spPr>
    <a:solidFill>
      <a:schemeClr val="bg1"/>
    </a:solidFill>
    <a:ln w="9525" cap="flat" cmpd="sng" algn="ctr">
      <a:noFill/>
      <a:round/>
    </a:ln>
    <a:effectLst/>
  </c:spPr>
  <c:txPr>
    <a:bodyPr/>
    <a:lstStyle/>
    <a:p>
      <a:pPr>
        <a:defRPr sz="16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600702706452672"/>
          <c:y val="2.5056184448574485E-2"/>
          <c:w val="0.70628564499688884"/>
          <c:h val="0.91291364757760596"/>
        </c:manualLayout>
      </c:layout>
      <c:barChart>
        <c:barDir val="bar"/>
        <c:grouping val="clustered"/>
        <c:varyColors val="0"/>
        <c:ser>
          <c:idx val="0"/>
          <c:order val="0"/>
          <c:tx>
            <c:strRef>
              <c:f>'[HCBS Brief Figure 3 Data.xlsx]Charts for Webinar'!$B$2</c:f>
              <c:strCache>
                <c:ptCount val="1"/>
                <c:pt idx="0">
                  <c:v>South</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'[HCBS Brief Figure 3 Data.xlsx]Charts for Webinar'!$A$24:$A$27</c:f>
              <c:strCache>
                <c:ptCount val="4"/>
                <c:pt idx="0">
                  <c:v>4th Quartile</c:v>
                </c:pt>
                <c:pt idx="1">
                  <c:v>3rd Quartile</c:v>
                </c:pt>
                <c:pt idx="2">
                  <c:v>2nd Quartile</c:v>
                </c:pt>
                <c:pt idx="3">
                  <c:v>1st Quartile</c:v>
                </c:pt>
              </c:strCache>
            </c:strRef>
          </c:cat>
          <c:val>
            <c:numRef>
              <c:f>'[HCBS Brief Figure 3 Data.xlsx]Charts for Webinar'!$B$24:$B$27</c:f>
              <c:numCache>
                <c:formatCode>#,##0</c:formatCode>
                <c:ptCount val="4"/>
                <c:pt idx="0">
                  <c:v>219.5926</c:v>
                </c:pt>
                <c:pt idx="1">
                  <c:v>221.82929999999999</c:v>
                </c:pt>
                <c:pt idx="2">
                  <c:v>212.5907</c:v>
                </c:pt>
                <c:pt idx="3">
                  <c:v>197.3783</c:v>
                </c:pt>
              </c:numCache>
            </c:numRef>
          </c:val>
          <c:extLst>
            <c:ext xmlns:c16="http://schemas.microsoft.com/office/drawing/2014/chart" uri="{C3380CC4-5D6E-409C-BE32-E72D297353CC}">
              <c16:uniqueId val="{00000000-7D04-4D3C-9C09-E0C4225BC081}"/>
            </c:ext>
          </c:extLst>
        </c:ser>
        <c:ser>
          <c:idx val="1"/>
          <c:order val="1"/>
          <c:tx>
            <c:strRef>
              <c:f>'[HCBS Brief Figure 3 Data.xlsx]Charts for Webinar'!$C$2</c:f>
              <c:strCache>
                <c:ptCount val="1"/>
                <c:pt idx="0">
                  <c:v>All Other Regions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'[HCBS Brief Figure 3 Data.xlsx]Charts for Webinar'!$A$24:$A$27</c:f>
              <c:strCache>
                <c:ptCount val="4"/>
                <c:pt idx="0">
                  <c:v>4th Quartile</c:v>
                </c:pt>
                <c:pt idx="1">
                  <c:v>3rd Quartile</c:v>
                </c:pt>
                <c:pt idx="2">
                  <c:v>2nd Quartile</c:v>
                </c:pt>
                <c:pt idx="3">
                  <c:v>1st Quartile</c:v>
                </c:pt>
              </c:strCache>
            </c:strRef>
          </c:cat>
          <c:val>
            <c:numRef>
              <c:f>'[HCBS Brief Figure 3 Data.xlsx]Charts for Webinar'!$C$24:$C$27</c:f>
              <c:numCache>
                <c:formatCode>#,##0</c:formatCode>
                <c:ptCount val="4"/>
                <c:pt idx="0">
                  <c:v>374.17630000000003</c:v>
                </c:pt>
                <c:pt idx="1">
                  <c:v>281.1746</c:v>
                </c:pt>
                <c:pt idx="2">
                  <c:v>305.86559999999997</c:v>
                </c:pt>
                <c:pt idx="3">
                  <c:v>284.9538</c:v>
                </c:pt>
              </c:numCache>
            </c:numRef>
          </c:val>
          <c:extLst>
            <c:ext xmlns:c16="http://schemas.microsoft.com/office/drawing/2014/chart" uri="{C3380CC4-5D6E-409C-BE32-E72D297353CC}">
              <c16:uniqueId val="{00000001-7D04-4D3C-9C09-E0C4225BC081}"/>
            </c:ext>
          </c:extLst>
        </c:ser>
        <c:dLbls>
          <c:showLegendKey val="0"/>
          <c:showVal val="0"/>
          <c:showCatName val="0"/>
          <c:showSerName val="0"/>
          <c:showPercent val="0"/>
          <c:showBubbleSize val="0"/>
        </c:dLbls>
        <c:gapWidth val="219"/>
        <c:axId val="560141888"/>
        <c:axId val="1"/>
      </c:barChart>
      <c:catAx>
        <c:axId val="5601418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
        <c:crosses val="autoZero"/>
        <c:auto val="1"/>
        <c:lblAlgn val="ctr"/>
        <c:lblOffset val="100"/>
        <c:noMultiLvlLbl val="0"/>
      </c:catAx>
      <c:valAx>
        <c:axId val="1"/>
        <c:scaling>
          <c:orientation val="minMax"/>
        </c:scaling>
        <c:delete val="1"/>
        <c:axPos val="b"/>
        <c:numFmt formatCode="#,##0" sourceLinked="1"/>
        <c:majorTickMark val="none"/>
        <c:minorTickMark val="none"/>
        <c:tickLblPos val="nextTo"/>
        <c:crossAx val="560141888"/>
        <c:crosses val="autoZero"/>
        <c:crossBetween val="between"/>
      </c:valAx>
      <c:spPr>
        <a:noFill/>
        <a:ln w="25400">
          <a:noFill/>
        </a:ln>
      </c:spPr>
    </c:plotArea>
    <c:legend>
      <c:legendPos val="b"/>
      <c:overlay val="0"/>
    </c:legend>
    <c:plotVisOnly val="1"/>
    <c:dispBlanksAs val="gap"/>
    <c:showDLblsOverMax val="0"/>
  </c:chart>
  <c:spPr>
    <a:solidFill>
      <a:schemeClr val="bg1"/>
    </a:solidFill>
    <a:ln w="9525" cap="flat" cmpd="sng" algn="ctr">
      <a:noFill/>
      <a:round/>
    </a:ln>
    <a:effectLst/>
  </c:spPr>
  <c:txPr>
    <a:bodyPr/>
    <a:lstStyle/>
    <a:p>
      <a:pPr>
        <a:defRPr sz="16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CB10B3-ACF7-4185-B654-D8430CD3929E}" type="datetimeFigureOut">
              <a:rPr lang="en-US" smtClean="0"/>
              <a:t>10/1/2024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9A653D-81E0-444F-83CE-FD87BAB68970}" type="slidenum">
              <a:rPr lang="en-US" smtClean="0"/>
              <a:t>‹#›</a:t>
            </a:fld>
            <a:endParaRPr lang="en-US"/>
          </a:p>
        </p:txBody>
      </p:sp>
    </p:spTree>
    <p:extLst>
      <p:ext uri="{BB962C8B-B14F-4D97-AF65-F5344CB8AC3E}">
        <p14:creationId xmlns:p14="http://schemas.microsoft.com/office/powerpoint/2010/main" val="3415844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9A653D-81E0-444F-83CE-FD87BAB68970}" type="slidenum">
              <a:rPr lang="en-US" smtClean="0"/>
              <a:t>3</a:t>
            </a:fld>
            <a:endParaRPr lang="en-US"/>
          </a:p>
        </p:txBody>
      </p:sp>
    </p:spTree>
    <p:extLst>
      <p:ext uri="{BB962C8B-B14F-4D97-AF65-F5344CB8AC3E}">
        <p14:creationId xmlns:p14="http://schemas.microsoft.com/office/powerpoint/2010/main" val="1073515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Aft>
                <a:spcPts val="600"/>
              </a:spcAft>
            </a:pPr>
            <a:r>
              <a:rPr lang="en-US" sz="1200" dirty="0"/>
              <a:t>In the South, the poverty rate among older adults aged 65 and older with self-care needs is 30%. These individuals are the most likely to rely on paid assistance with activities of daily living and may struggle to afford it.</a:t>
            </a:r>
          </a:p>
          <a:p>
            <a:pPr>
              <a:lnSpc>
                <a:spcPct val="100000"/>
              </a:lnSpc>
              <a:spcAft>
                <a:spcPts val="600"/>
              </a:spcAft>
            </a:pPr>
            <a:endParaRPr lang="en-US" sz="1200" dirty="0"/>
          </a:p>
          <a:p>
            <a:pPr>
              <a:lnSpc>
                <a:spcPct val="100000"/>
              </a:lnSpc>
              <a:spcAft>
                <a:spcPts val="600"/>
              </a:spcAft>
            </a:pPr>
            <a:r>
              <a:rPr lang="en-US" sz="1200" dirty="0"/>
              <a:t>The coronavirus pandemic highlighted and intensified workforce shortages, as home care workers left the profession to minimize their risk of exposure to the virus or due to working conditions.</a:t>
            </a:r>
          </a:p>
          <a:p>
            <a:pPr>
              <a:lnSpc>
                <a:spcPct val="100000"/>
              </a:lnSpc>
              <a:spcAft>
                <a:spcPts val="600"/>
              </a:spcAft>
            </a:pPr>
            <a:endParaRPr lang="en-US" sz="1200" dirty="0"/>
          </a:p>
          <a:p>
            <a:pPr>
              <a:lnSpc>
                <a:spcPct val="100000"/>
              </a:lnSpc>
              <a:spcAft>
                <a:spcPts val="600"/>
              </a:spcAft>
            </a:pPr>
            <a:r>
              <a:rPr lang="en-US" sz="1200" dirty="0"/>
              <a:t>The American Rescue Plan Act (ARPA) provided the largest investment in Medicaid HCBS in American history, including a temporary 10% increase in federal medical assistance percentage (FMAP) for these services. States were expected to spend funds from 2022 to 2025.</a:t>
            </a:r>
          </a:p>
          <a:p>
            <a:endParaRPr lang="en-US" dirty="0"/>
          </a:p>
        </p:txBody>
      </p:sp>
      <p:sp>
        <p:nvSpPr>
          <p:cNvPr id="4" name="Slide Number Placeholder 3"/>
          <p:cNvSpPr>
            <a:spLocks noGrp="1"/>
          </p:cNvSpPr>
          <p:nvPr>
            <p:ph type="sldNum" sz="quarter" idx="5"/>
          </p:nvPr>
        </p:nvSpPr>
        <p:spPr/>
        <p:txBody>
          <a:bodyPr/>
          <a:lstStyle/>
          <a:p>
            <a:fld id="{009A653D-81E0-444F-83CE-FD87BAB68970}" type="slidenum">
              <a:rPr lang="en-US" smtClean="0"/>
              <a:t>4</a:t>
            </a:fld>
            <a:endParaRPr lang="en-US"/>
          </a:p>
        </p:txBody>
      </p:sp>
    </p:spTree>
    <p:extLst>
      <p:ext uri="{BB962C8B-B14F-4D97-AF65-F5344CB8AC3E}">
        <p14:creationId xmlns:p14="http://schemas.microsoft.com/office/powerpoint/2010/main" val="3570919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the PUMAs in the first quartile had the lowest percentage of likely consumers who were black or African American, while the </a:t>
            </a:r>
            <a:r>
              <a:rPr lang="en-US" dirty="0" err="1"/>
              <a:t>the</a:t>
            </a:r>
            <a:r>
              <a:rPr lang="en-US" dirty="0"/>
              <a:t> 4</a:t>
            </a:r>
            <a:r>
              <a:rPr lang="en-US" baseline="30000" dirty="0"/>
              <a:t>th</a:t>
            </a:r>
            <a:r>
              <a:rPr lang="en-US" dirty="0"/>
              <a:t> quartile had the highest percentage.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categorization allowed us to analyze variations in workforce capacity relative to demographic composition across different areas.</a:t>
            </a:r>
          </a:p>
          <a:p>
            <a:endParaRPr lang="en-US" dirty="0"/>
          </a:p>
        </p:txBody>
      </p:sp>
      <p:sp>
        <p:nvSpPr>
          <p:cNvPr id="4" name="Slide Number Placeholder 3"/>
          <p:cNvSpPr>
            <a:spLocks noGrp="1"/>
          </p:cNvSpPr>
          <p:nvPr>
            <p:ph type="sldNum" sz="quarter" idx="5"/>
          </p:nvPr>
        </p:nvSpPr>
        <p:spPr/>
        <p:txBody>
          <a:bodyPr/>
          <a:lstStyle/>
          <a:p>
            <a:fld id="{009A653D-81E0-444F-83CE-FD87BAB68970}" type="slidenum">
              <a:rPr lang="en-US" smtClean="0"/>
              <a:t>6</a:t>
            </a:fld>
            <a:endParaRPr lang="en-US"/>
          </a:p>
        </p:txBody>
      </p:sp>
    </p:spTree>
    <p:extLst>
      <p:ext uri="{BB962C8B-B14F-4D97-AF65-F5344CB8AC3E}">
        <p14:creationId xmlns:p14="http://schemas.microsoft.com/office/powerpoint/2010/main" val="721282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sz="1200" dirty="0"/>
              <a:t>Workforce capacity was higher in areas with larger proportions of likely home care consumers who were immigrants, Hispanic or Latino, and living in poverty, but lower in areas with a higher proportion who were Black or African American.</a:t>
            </a:r>
          </a:p>
          <a:p>
            <a:pPr>
              <a:spcAft>
                <a:spcPts val="1200"/>
              </a:spcAft>
            </a:pPr>
            <a:endParaRPr lang="en-US" sz="1200" dirty="0"/>
          </a:p>
          <a:p>
            <a:pPr>
              <a:spcAft>
                <a:spcPts val="1200"/>
              </a:spcAft>
            </a:pPr>
            <a:r>
              <a:rPr lang="en-US" sz="1200" dirty="0"/>
              <a:t>Across nearly all these analyses, potential workforce capacity in the South was lower than in other states. </a:t>
            </a:r>
          </a:p>
          <a:p>
            <a:endParaRPr lang="en-US" dirty="0"/>
          </a:p>
        </p:txBody>
      </p:sp>
      <p:sp>
        <p:nvSpPr>
          <p:cNvPr id="4" name="Slide Number Placeholder 3"/>
          <p:cNvSpPr>
            <a:spLocks noGrp="1"/>
          </p:cNvSpPr>
          <p:nvPr>
            <p:ph type="sldNum" sz="quarter" idx="5"/>
          </p:nvPr>
        </p:nvSpPr>
        <p:spPr/>
        <p:txBody>
          <a:bodyPr/>
          <a:lstStyle/>
          <a:p>
            <a:fld id="{009A653D-81E0-444F-83CE-FD87BAB68970}" type="slidenum">
              <a:rPr lang="en-US" smtClean="0"/>
              <a:t>7</a:t>
            </a:fld>
            <a:endParaRPr lang="en-US"/>
          </a:p>
        </p:txBody>
      </p:sp>
    </p:spTree>
    <p:extLst>
      <p:ext uri="{BB962C8B-B14F-4D97-AF65-F5344CB8AC3E}">
        <p14:creationId xmlns:p14="http://schemas.microsoft.com/office/powerpoint/2010/main" val="2080531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9A653D-81E0-444F-83CE-FD87BAB68970}" type="slidenum">
              <a:rPr lang="en-US" smtClean="0"/>
              <a:t>8</a:t>
            </a:fld>
            <a:endParaRPr lang="en-US"/>
          </a:p>
        </p:txBody>
      </p:sp>
    </p:spTree>
    <p:extLst>
      <p:ext uri="{BB962C8B-B14F-4D97-AF65-F5344CB8AC3E}">
        <p14:creationId xmlns:p14="http://schemas.microsoft.com/office/powerpoint/2010/main" val="4131501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9A653D-81E0-444F-83CE-FD87BAB689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2201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North Carolina and DC were the only states that proposed benefits or supports for home care or direct service workers, which included potential funding for childcare supports (NC) and transportation stipends (D.C.). D.C. has actualized their proposed plan, but to date North Carolina has not established the Direct Care Jobs Innovation Fund (and there appear to be no other updates beyond the ARPA spending plans). </a:t>
            </a:r>
          </a:p>
        </p:txBody>
      </p:sp>
      <p:sp>
        <p:nvSpPr>
          <p:cNvPr id="4" name="Slide Number Placeholder 3"/>
          <p:cNvSpPr>
            <a:spLocks noGrp="1"/>
          </p:cNvSpPr>
          <p:nvPr>
            <p:ph type="sldNum" sz="quarter" idx="5"/>
          </p:nvPr>
        </p:nvSpPr>
        <p:spPr/>
        <p:txBody>
          <a:bodyPr/>
          <a:lstStyle/>
          <a:p>
            <a:fld id="{009A653D-81E0-444F-83CE-FD87BAB68970}" type="slidenum">
              <a:rPr lang="en-US" smtClean="0"/>
              <a:t>14</a:t>
            </a:fld>
            <a:endParaRPr lang="en-US"/>
          </a:p>
        </p:txBody>
      </p:sp>
    </p:spTree>
    <p:extLst>
      <p:ext uri="{BB962C8B-B14F-4D97-AF65-F5344CB8AC3E}">
        <p14:creationId xmlns:p14="http://schemas.microsoft.com/office/powerpoint/2010/main" val="1939203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10/1/2024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10/1/2024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10/1/2024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thenounproject.com/icon/training-4850308/" TargetMode="External"/><Relationship Id="rId3" Type="http://schemas.openxmlformats.org/officeDocument/2006/relationships/image" Target="../media/image7.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thenounproject.com/icon/paycheck-6936881/" TargetMode="External"/><Relationship Id="rId11" Type="http://schemas.openxmlformats.org/officeDocument/2006/relationships/image" Target="../media/image20.png"/><Relationship Id="rId5" Type="http://schemas.openxmlformats.org/officeDocument/2006/relationships/image" Target="../media/image17.png"/><Relationship Id="rId10" Type="http://schemas.openxmlformats.org/officeDocument/2006/relationships/hyperlink" Target="https://thenounproject.com/icon/late-1896363/" TargetMode="External"/><Relationship Id="rId4" Type="http://schemas.openxmlformats.org/officeDocument/2006/relationships/hyperlink" Target="https://thenounproject.com/icon/childcare-6311912/" TargetMode="External"/><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mailto:Stephen.McCall@altarum.org" TargetMode="External"/><Relationship Id="rId7" Type="http://schemas.openxmlformats.org/officeDocument/2006/relationships/image" Target="../media/image23.png"/><Relationship Id="rId2" Type="http://schemas.openxmlformats.org/officeDocument/2006/relationships/hyperlink" Target="mailto:Britt.Sanderson@altarum.org" TargetMode="Externa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hyperlink" Target="mailto:Beth.Beaudin-Seiler@altarum.org" TargetMode="External"/><Relationship Id="rId9"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s://thenounproject.com/icon/10-percent-6636584/" TargetMode="External"/><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thenounproject.com/icon/coronavirus-7188743/" TargetMode="External"/><Relationship Id="rId5" Type="http://schemas.openxmlformats.org/officeDocument/2006/relationships/image" Target="../media/image9.png"/><Relationship Id="rId4" Type="http://schemas.openxmlformats.org/officeDocument/2006/relationships/hyperlink" Target="https://thenounproject.com/icon/30-percent-6636596/" TargetMode="External"/><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hyperlink" Target="https://thenounproject.com/icon/nursing-home-6696232/"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thenounproject.com/icon/nursing-home-6746387/" TargetMode="Externa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thenounproject.com/icon/arrow-up-355213/" TargetMode="External"/><Relationship Id="rId5" Type="http://schemas.openxmlformats.org/officeDocument/2006/relationships/image" Target="../media/image14.png"/><Relationship Id="rId4" Type="http://schemas.openxmlformats.org/officeDocument/2006/relationships/hyperlink" Target="https://thenounproject.com/icon/variability-711070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81333"/>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erson in a wheelchair eating&#10;&#10;Description automatically generated">
            <a:extLst>
              <a:ext uri="{FF2B5EF4-FFF2-40B4-BE49-F238E27FC236}">
                <a16:creationId xmlns:a16="http://schemas.microsoft.com/office/drawing/2014/main" id="{F2DB83BC-10B7-4813-9B6B-DB628DF9D2B6}"/>
              </a:ext>
            </a:extLst>
          </p:cNvPr>
          <p:cNvPicPr>
            <a:picLocks noChangeAspect="1"/>
          </p:cNvPicPr>
          <p:nvPr/>
        </p:nvPicPr>
        <p:blipFill>
          <a:blip r:embed="rId2" cstate="print">
            <a:extLst>
              <a:ext uri="{28A0092B-C50C-407E-A947-70E740481C1C}">
                <a14:useLocalDpi xmlns:a14="http://schemas.microsoft.com/office/drawing/2010/main" val="0"/>
              </a:ext>
            </a:extLst>
          </a:blip>
          <a:srcRect t="41540" r="5825" b="8914"/>
          <a:stretch/>
        </p:blipFill>
        <p:spPr>
          <a:xfrm>
            <a:off x="3523488" y="10"/>
            <a:ext cx="8668512" cy="6857990"/>
          </a:xfrm>
          <a:prstGeom prst="rect">
            <a:avLst/>
          </a:prstGeom>
        </p:spPr>
      </p:pic>
      <p:sp>
        <p:nvSpPr>
          <p:cNvPr id="23" name="Rectangle 2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4B70D17-9656-6A05-C338-D2AD903220D6}"/>
              </a:ext>
            </a:extLst>
          </p:cNvPr>
          <p:cNvSpPr>
            <a:spLocks noGrp="1"/>
          </p:cNvSpPr>
          <p:nvPr>
            <p:ph type="ctrTitle"/>
          </p:nvPr>
        </p:nvSpPr>
        <p:spPr>
          <a:xfrm>
            <a:off x="477981" y="1122363"/>
            <a:ext cx="4023360" cy="3204134"/>
          </a:xfrm>
        </p:spPr>
        <p:txBody>
          <a:bodyPr anchor="b">
            <a:normAutofit/>
          </a:bodyPr>
          <a:lstStyle/>
          <a:p>
            <a:pPr algn="l"/>
            <a:r>
              <a:rPr lang="en-US" sz="4400" dirty="0">
                <a:solidFill>
                  <a:schemeClr val="bg1"/>
                </a:solidFill>
                <a:latin typeface="Georgia" panose="02040502050405020303" pitchFamily="18" charset="0"/>
                <a:ea typeface="+mj-lt"/>
                <a:cs typeface="+mj-lt"/>
              </a:rPr>
              <a:t>From Shortage to Strength: </a:t>
            </a:r>
            <a:br>
              <a:rPr lang="en-US" sz="4400" dirty="0">
                <a:solidFill>
                  <a:schemeClr val="bg1"/>
                </a:solidFill>
                <a:latin typeface="Georgia" panose="02040502050405020303" pitchFamily="18" charset="0"/>
                <a:ea typeface="+mj-lt"/>
                <a:cs typeface="+mj-lt"/>
              </a:rPr>
            </a:br>
            <a:br>
              <a:rPr lang="en-US" sz="3000" dirty="0">
                <a:solidFill>
                  <a:schemeClr val="bg1"/>
                </a:solidFill>
                <a:latin typeface="Georgia" panose="02040502050405020303" pitchFamily="18" charset="0"/>
                <a:ea typeface="+mj-lt"/>
                <a:cs typeface="+mj-lt"/>
              </a:rPr>
            </a:br>
            <a:r>
              <a:rPr lang="en-US" sz="2000" dirty="0">
                <a:solidFill>
                  <a:schemeClr val="bg1"/>
                </a:solidFill>
                <a:latin typeface="Georgia" panose="02040502050405020303" pitchFamily="18" charset="0"/>
                <a:ea typeface="+mj-lt"/>
                <a:cs typeface="+mj-lt"/>
              </a:rPr>
              <a:t>ARPA Investments in the Home Care Workforce Across the Southern United States</a:t>
            </a:r>
            <a:endParaRPr lang="en-US" sz="2000" dirty="0">
              <a:solidFill>
                <a:schemeClr val="bg1"/>
              </a:solidFill>
            </a:endParaRPr>
          </a:p>
        </p:txBody>
      </p:sp>
      <p:sp>
        <p:nvSpPr>
          <p:cNvPr id="25"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black and white image of a light bulb and a compass&#10;&#10;Description automatically generated">
            <a:extLst>
              <a:ext uri="{FF2B5EF4-FFF2-40B4-BE49-F238E27FC236}">
                <a16:creationId xmlns:a16="http://schemas.microsoft.com/office/drawing/2014/main" id="{3E520F76-64DA-E8F1-D729-D510F416526B}"/>
              </a:ext>
            </a:extLst>
          </p:cNvPr>
          <p:cNvPicPr>
            <a:picLocks noChangeAspect="1"/>
          </p:cNvPicPr>
          <p:nvPr/>
        </p:nvPicPr>
        <p:blipFill rotWithShape="1">
          <a:blip r:embed="rId3" cstate="print">
            <a:lum bright="70000" contrast="-70000"/>
            <a:extLst>
              <a:ext uri="{28A0092B-C50C-407E-A947-70E740481C1C}">
                <a14:useLocalDpi xmlns:a14="http://schemas.microsoft.com/office/drawing/2010/main" val="0"/>
              </a:ext>
            </a:extLst>
          </a:blip>
          <a:srcRect t="63962"/>
          <a:stretch/>
        </p:blipFill>
        <p:spPr>
          <a:xfrm>
            <a:off x="203943" y="6487427"/>
            <a:ext cx="1606918" cy="219092"/>
          </a:xfrm>
          <a:prstGeom prst="rect">
            <a:avLst/>
          </a:prstGeom>
        </p:spPr>
      </p:pic>
      <p:sp>
        <p:nvSpPr>
          <p:cNvPr id="7" name="Rectangle 6">
            <a:extLst>
              <a:ext uri="{FF2B5EF4-FFF2-40B4-BE49-F238E27FC236}">
                <a16:creationId xmlns:a16="http://schemas.microsoft.com/office/drawing/2014/main" id="{8200AF3D-67CC-48F5-4042-64243A5CA688}"/>
              </a:ext>
            </a:extLst>
          </p:cNvPr>
          <p:cNvSpPr/>
          <p:nvPr/>
        </p:nvSpPr>
        <p:spPr>
          <a:xfrm>
            <a:off x="477981" y="587025"/>
            <a:ext cx="785554" cy="36992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4170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C3C0DB-C5C0-E3A3-48E7-0D6C66BBF0B9}"/>
              </a:ext>
            </a:extLst>
          </p:cNvPr>
          <p:cNvSpPr txBox="1"/>
          <p:nvPr/>
        </p:nvSpPr>
        <p:spPr>
          <a:xfrm>
            <a:off x="0" y="-18640"/>
            <a:ext cx="12192000" cy="1463040"/>
          </a:xfrm>
          <a:prstGeom prst="rect">
            <a:avLst/>
          </a:prstGeom>
          <a:solidFill>
            <a:srgbClr val="181333"/>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90906B5A-1901-B88B-B895-0BD6F0E29A02}"/>
              </a:ext>
            </a:extLst>
          </p:cNvPr>
          <p:cNvSpPr>
            <a:spLocks noGrp="1"/>
          </p:cNvSpPr>
          <p:nvPr>
            <p:ph type="title"/>
          </p:nvPr>
        </p:nvSpPr>
        <p:spPr>
          <a:xfrm>
            <a:off x="838200" y="44282"/>
            <a:ext cx="10515600" cy="1325563"/>
          </a:xfrm>
        </p:spPr>
        <p:txBody>
          <a:bodyPr>
            <a:noAutofit/>
          </a:bodyPr>
          <a:lstStyle/>
          <a:p>
            <a:r>
              <a:rPr lang="en-US" sz="3200" dirty="0">
                <a:solidFill>
                  <a:schemeClr val="bg1"/>
                </a:solidFill>
                <a:effectLst/>
                <a:latin typeface="Georgia" panose="02040502050405020303" pitchFamily="18" charset="0"/>
              </a:rPr>
              <a:t>Areas with fewer </a:t>
            </a:r>
            <a:r>
              <a:rPr lang="en-US" sz="3200" b="1" dirty="0">
                <a:solidFill>
                  <a:srgbClr val="AEDEA7"/>
                </a:solidFill>
                <a:effectLst/>
                <a:latin typeface="Georgia" panose="02040502050405020303" pitchFamily="18" charset="0"/>
              </a:rPr>
              <a:t>Black or African American </a:t>
            </a:r>
            <a:r>
              <a:rPr lang="en-US" sz="3200" dirty="0">
                <a:solidFill>
                  <a:schemeClr val="bg1"/>
                </a:solidFill>
                <a:effectLst/>
                <a:latin typeface="Georgia" panose="02040502050405020303" pitchFamily="18" charset="0"/>
              </a:rPr>
              <a:t>likely home care consumers had higher workforce capacity.</a:t>
            </a:r>
          </a:p>
        </p:txBody>
      </p:sp>
      <p:pic>
        <p:nvPicPr>
          <p:cNvPr id="4" name="Picture 3" descr="A black and white image of a light bulb and a compass&#10;&#10;Description automatically generated">
            <a:extLst>
              <a:ext uri="{FF2B5EF4-FFF2-40B4-BE49-F238E27FC236}">
                <a16:creationId xmlns:a16="http://schemas.microsoft.com/office/drawing/2014/main" id="{CA84D1E4-A18A-3451-EEDE-EA6A15787907}"/>
              </a:ext>
            </a:extLst>
          </p:cNvPr>
          <p:cNvPicPr>
            <a:picLocks noChangeAspect="1"/>
          </p:cNvPicPr>
          <p:nvPr/>
        </p:nvPicPr>
        <p:blipFill rotWithShape="1">
          <a:blip r:embed="rId2" cstate="print">
            <a:biLevel thresh="25000"/>
            <a:extLst>
              <a:ext uri="{28A0092B-C50C-407E-A947-70E740481C1C}">
                <a14:useLocalDpi xmlns:a14="http://schemas.microsoft.com/office/drawing/2010/main" val="0"/>
              </a:ext>
            </a:extLst>
          </a:blip>
          <a:srcRect t="63327"/>
          <a:stretch/>
        </p:blipFill>
        <p:spPr>
          <a:xfrm>
            <a:off x="203943" y="6545179"/>
            <a:ext cx="1162844" cy="161340"/>
          </a:xfrm>
          <a:prstGeom prst="rect">
            <a:avLst/>
          </a:prstGeom>
        </p:spPr>
      </p:pic>
      <p:graphicFrame>
        <p:nvGraphicFramePr>
          <p:cNvPr id="7" name="Chart 6">
            <a:extLst>
              <a:ext uri="{FF2B5EF4-FFF2-40B4-BE49-F238E27FC236}">
                <a16:creationId xmlns:a16="http://schemas.microsoft.com/office/drawing/2014/main" id="{4C3210E9-D1D8-4601-A577-F5ADC61D5BB1}"/>
              </a:ext>
            </a:extLst>
          </p:cNvPr>
          <p:cNvGraphicFramePr>
            <a:graphicFrameLocks/>
          </p:cNvGraphicFramePr>
          <p:nvPr>
            <p:extLst>
              <p:ext uri="{D42A27DB-BD31-4B8C-83A1-F6EECF244321}">
                <p14:modId xmlns:p14="http://schemas.microsoft.com/office/powerpoint/2010/main" val="1928977738"/>
              </p:ext>
            </p:extLst>
          </p:nvPr>
        </p:nvGraphicFramePr>
        <p:xfrm>
          <a:off x="2111365" y="2255591"/>
          <a:ext cx="7676408"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43BB4BDC-E4D7-336B-25AF-FCA14889A1E4}"/>
              </a:ext>
            </a:extLst>
          </p:cNvPr>
          <p:cNvSpPr txBox="1"/>
          <p:nvPr/>
        </p:nvSpPr>
        <p:spPr>
          <a:xfrm>
            <a:off x="2472573" y="1670816"/>
            <a:ext cx="7315200" cy="584775"/>
          </a:xfrm>
          <a:prstGeom prst="rect">
            <a:avLst/>
          </a:prstGeom>
          <a:noFill/>
        </p:spPr>
        <p:txBody>
          <a:bodyPr wrap="square">
            <a:spAutoFit/>
          </a:bodyPr>
          <a:lstStyle/>
          <a:p>
            <a:pPr algn="ctr"/>
            <a:r>
              <a:rPr lang="en-US" sz="1600" dirty="0"/>
              <a:t>Home Care Workforce Capacity by PUMA Quartile Based on Percentage of Likely Home Care Consumers Who Were Black or African American, 2018 to 2022</a:t>
            </a:r>
          </a:p>
        </p:txBody>
      </p:sp>
    </p:spTree>
    <p:extLst>
      <p:ext uri="{BB962C8B-B14F-4D97-AF65-F5344CB8AC3E}">
        <p14:creationId xmlns:p14="http://schemas.microsoft.com/office/powerpoint/2010/main" val="2976374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0E366D-8678-4655-6CAE-D6BA43BFAB65}"/>
              </a:ext>
            </a:extLst>
          </p:cNvPr>
          <p:cNvSpPr txBox="1"/>
          <p:nvPr/>
        </p:nvSpPr>
        <p:spPr>
          <a:xfrm>
            <a:off x="0" y="716"/>
            <a:ext cx="12192000" cy="1463040"/>
          </a:xfrm>
          <a:prstGeom prst="rect">
            <a:avLst/>
          </a:prstGeom>
          <a:solidFill>
            <a:srgbClr val="181333"/>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90906B5A-1901-B88B-B895-0BD6F0E29A02}"/>
              </a:ext>
            </a:extLst>
          </p:cNvPr>
          <p:cNvSpPr>
            <a:spLocks noGrp="1"/>
          </p:cNvSpPr>
          <p:nvPr>
            <p:ph type="title"/>
          </p:nvPr>
        </p:nvSpPr>
        <p:spPr>
          <a:xfrm>
            <a:off x="872373" y="69454"/>
            <a:ext cx="10515600" cy="1325563"/>
          </a:xfrm>
        </p:spPr>
        <p:txBody>
          <a:bodyPr>
            <a:noAutofit/>
          </a:bodyPr>
          <a:lstStyle/>
          <a:p>
            <a:r>
              <a:rPr lang="en-US" sz="3200" dirty="0">
                <a:solidFill>
                  <a:schemeClr val="bg1"/>
                </a:solidFill>
                <a:effectLst/>
                <a:latin typeface="Georgia" panose="02040502050405020303" pitchFamily="18" charset="0"/>
              </a:rPr>
              <a:t>Areas with more </a:t>
            </a:r>
            <a:r>
              <a:rPr lang="en-US" sz="3200" b="1" dirty="0">
                <a:solidFill>
                  <a:srgbClr val="AEDEA7"/>
                </a:solidFill>
                <a:effectLst/>
                <a:latin typeface="Georgia" panose="02040502050405020303" pitchFamily="18" charset="0"/>
              </a:rPr>
              <a:t>Hispanic or Latino</a:t>
            </a:r>
            <a:r>
              <a:rPr lang="en-US" sz="3200" dirty="0">
                <a:solidFill>
                  <a:srgbClr val="AEDEA7"/>
                </a:solidFill>
                <a:effectLst/>
                <a:latin typeface="Georgia" panose="02040502050405020303" pitchFamily="18" charset="0"/>
              </a:rPr>
              <a:t> </a:t>
            </a:r>
            <a:r>
              <a:rPr lang="en-US" sz="3200" dirty="0">
                <a:solidFill>
                  <a:schemeClr val="bg1"/>
                </a:solidFill>
                <a:effectLst/>
                <a:latin typeface="Georgia" panose="02040502050405020303" pitchFamily="18" charset="0"/>
              </a:rPr>
              <a:t>likely home care consumers had higher workforce capacity.</a:t>
            </a:r>
          </a:p>
        </p:txBody>
      </p:sp>
      <p:graphicFrame>
        <p:nvGraphicFramePr>
          <p:cNvPr id="5" name="Chart 4">
            <a:extLst>
              <a:ext uri="{FF2B5EF4-FFF2-40B4-BE49-F238E27FC236}">
                <a16:creationId xmlns:a16="http://schemas.microsoft.com/office/drawing/2014/main" id="{064D4C8F-D5D7-4E36-90D6-D12FF2100434}"/>
              </a:ext>
            </a:extLst>
          </p:cNvPr>
          <p:cNvGraphicFramePr>
            <a:graphicFrameLocks/>
          </p:cNvGraphicFramePr>
          <p:nvPr>
            <p:extLst>
              <p:ext uri="{D42A27DB-BD31-4B8C-83A1-F6EECF244321}">
                <p14:modId xmlns:p14="http://schemas.microsoft.com/office/powerpoint/2010/main" val="2448962198"/>
              </p:ext>
            </p:extLst>
          </p:nvPr>
        </p:nvGraphicFramePr>
        <p:xfrm>
          <a:off x="2472573" y="2255591"/>
          <a:ext cx="7680960" cy="3886200"/>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descr="A black and white image of a light bulb and a compass&#10;&#10;Description automatically generated">
            <a:extLst>
              <a:ext uri="{FF2B5EF4-FFF2-40B4-BE49-F238E27FC236}">
                <a16:creationId xmlns:a16="http://schemas.microsoft.com/office/drawing/2014/main" id="{CA84D1E4-A18A-3451-EEDE-EA6A15787907}"/>
              </a:ext>
            </a:extLst>
          </p:cNvPr>
          <p:cNvPicPr>
            <a:picLocks noChangeAspect="1"/>
          </p:cNvPicPr>
          <p:nvPr/>
        </p:nvPicPr>
        <p:blipFill rotWithShape="1">
          <a:blip r:embed="rId3" cstate="print">
            <a:biLevel thresh="25000"/>
            <a:extLst>
              <a:ext uri="{28A0092B-C50C-407E-A947-70E740481C1C}">
                <a14:useLocalDpi xmlns:a14="http://schemas.microsoft.com/office/drawing/2010/main" val="0"/>
              </a:ext>
            </a:extLst>
          </a:blip>
          <a:srcRect t="63327"/>
          <a:stretch/>
        </p:blipFill>
        <p:spPr>
          <a:xfrm>
            <a:off x="203943" y="6545179"/>
            <a:ext cx="1162844" cy="161340"/>
          </a:xfrm>
          <a:prstGeom prst="rect">
            <a:avLst/>
          </a:prstGeom>
        </p:spPr>
      </p:pic>
      <p:sp>
        <p:nvSpPr>
          <p:cNvPr id="7" name="TextBox 6">
            <a:extLst>
              <a:ext uri="{FF2B5EF4-FFF2-40B4-BE49-F238E27FC236}">
                <a16:creationId xmlns:a16="http://schemas.microsoft.com/office/drawing/2014/main" id="{09D210BD-CDC2-565B-9640-4E1B68591FE7}"/>
              </a:ext>
            </a:extLst>
          </p:cNvPr>
          <p:cNvSpPr txBox="1"/>
          <p:nvPr/>
        </p:nvSpPr>
        <p:spPr>
          <a:xfrm>
            <a:off x="2472573" y="1670816"/>
            <a:ext cx="7315200" cy="584775"/>
          </a:xfrm>
          <a:prstGeom prst="rect">
            <a:avLst/>
          </a:prstGeom>
          <a:noFill/>
        </p:spPr>
        <p:txBody>
          <a:bodyPr wrap="square">
            <a:spAutoFit/>
          </a:bodyPr>
          <a:lstStyle/>
          <a:p>
            <a:pPr algn="ctr"/>
            <a:r>
              <a:rPr lang="en-US" sz="1600" dirty="0"/>
              <a:t>Home Care Workforce Capacity by PUMA Quartile Based on Percentage of Likely Home Care Consumers Who Were Hispanic or Latino, 2018 to 2022</a:t>
            </a:r>
          </a:p>
        </p:txBody>
      </p:sp>
    </p:spTree>
    <p:extLst>
      <p:ext uri="{BB962C8B-B14F-4D97-AF65-F5344CB8AC3E}">
        <p14:creationId xmlns:p14="http://schemas.microsoft.com/office/powerpoint/2010/main" val="382375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5BF757-A0FA-405D-8B18-3585B51655DA}"/>
              </a:ext>
            </a:extLst>
          </p:cNvPr>
          <p:cNvSpPr txBox="1"/>
          <p:nvPr/>
        </p:nvSpPr>
        <p:spPr>
          <a:xfrm>
            <a:off x="0" y="716"/>
            <a:ext cx="12192000" cy="1463040"/>
          </a:xfrm>
          <a:prstGeom prst="rect">
            <a:avLst/>
          </a:prstGeom>
          <a:solidFill>
            <a:srgbClr val="181333"/>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90906B5A-1901-B88B-B895-0BD6F0E29A02}"/>
              </a:ext>
            </a:extLst>
          </p:cNvPr>
          <p:cNvSpPr>
            <a:spLocks noGrp="1"/>
          </p:cNvSpPr>
          <p:nvPr>
            <p:ph type="title"/>
          </p:nvPr>
        </p:nvSpPr>
        <p:spPr>
          <a:xfrm>
            <a:off x="838200" y="69454"/>
            <a:ext cx="10515600" cy="1325563"/>
          </a:xfrm>
        </p:spPr>
        <p:txBody>
          <a:bodyPr>
            <a:noAutofit/>
          </a:bodyPr>
          <a:lstStyle/>
          <a:p>
            <a:r>
              <a:rPr lang="en-US" sz="3200" dirty="0">
                <a:solidFill>
                  <a:schemeClr val="bg1">
                    <a:lumMod val="95000"/>
                  </a:schemeClr>
                </a:solidFill>
                <a:effectLst/>
                <a:latin typeface="Georgia" panose="02040502050405020303" pitchFamily="18" charset="0"/>
              </a:rPr>
              <a:t>Areas with more likely home care consumers who were </a:t>
            </a:r>
            <a:r>
              <a:rPr lang="en-US" sz="3200" b="1" dirty="0">
                <a:solidFill>
                  <a:srgbClr val="AEDEA7"/>
                </a:solidFill>
                <a:effectLst/>
                <a:latin typeface="Georgia" panose="02040502050405020303" pitchFamily="18" charset="0"/>
              </a:rPr>
              <a:t>immigrants</a:t>
            </a:r>
            <a:r>
              <a:rPr lang="en-US" sz="3200" dirty="0">
                <a:solidFill>
                  <a:schemeClr val="accent4">
                    <a:lumMod val="20000"/>
                    <a:lumOff val="80000"/>
                  </a:schemeClr>
                </a:solidFill>
                <a:effectLst/>
                <a:latin typeface="Georgia" panose="02040502050405020303" pitchFamily="18" charset="0"/>
              </a:rPr>
              <a:t> </a:t>
            </a:r>
            <a:r>
              <a:rPr lang="en-US" sz="3200" dirty="0">
                <a:solidFill>
                  <a:schemeClr val="bg1">
                    <a:lumMod val="95000"/>
                  </a:schemeClr>
                </a:solidFill>
                <a:effectLst/>
                <a:latin typeface="Georgia" panose="02040502050405020303" pitchFamily="18" charset="0"/>
              </a:rPr>
              <a:t>had higher workforce capacity.</a:t>
            </a:r>
          </a:p>
        </p:txBody>
      </p:sp>
      <p:pic>
        <p:nvPicPr>
          <p:cNvPr id="4" name="Picture 3" descr="A black and white image of a light bulb and a compass&#10;&#10;Description automatically generated">
            <a:extLst>
              <a:ext uri="{FF2B5EF4-FFF2-40B4-BE49-F238E27FC236}">
                <a16:creationId xmlns:a16="http://schemas.microsoft.com/office/drawing/2014/main" id="{CA84D1E4-A18A-3451-EEDE-EA6A15787907}"/>
              </a:ext>
            </a:extLst>
          </p:cNvPr>
          <p:cNvPicPr>
            <a:picLocks noChangeAspect="1"/>
          </p:cNvPicPr>
          <p:nvPr/>
        </p:nvPicPr>
        <p:blipFill rotWithShape="1">
          <a:blip r:embed="rId2" cstate="print">
            <a:biLevel thresh="25000"/>
            <a:extLst>
              <a:ext uri="{28A0092B-C50C-407E-A947-70E740481C1C}">
                <a14:useLocalDpi xmlns:a14="http://schemas.microsoft.com/office/drawing/2010/main" val="0"/>
              </a:ext>
            </a:extLst>
          </a:blip>
          <a:srcRect t="63327"/>
          <a:stretch/>
        </p:blipFill>
        <p:spPr>
          <a:xfrm>
            <a:off x="203943" y="6545179"/>
            <a:ext cx="1162844" cy="161340"/>
          </a:xfrm>
          <a:prstGeom prst="rect">
            <a:avLst/>
          </a:prstGeom>
        </p:spPr>
      </p:pic>
      <p:graphicFrame>
        <p:nvGraphicFramePr>
          <p:cNvPr id="7" name="Chart 6">
            <a:extLst>
              <a:ext uri="{FF2B5EF4-FFF2-40B4-BE49-F238E27FC236}">
                <a16:creationId xmlns:a16="http://schemas.microsoft.com/office/drawing/2014/main" id="{8FEB42AF-8EAF-4274-BCE2-9D7D84D67B0F}"/>
              </a:ext>
            </a:extLst>
          </p:cNvPr>
          <p:cNvGraphicFramePr>
            <a:graphicFrameLocks/>
          </p:cNvGraphicFramePr>
          <p:nvPr>
            <p:extLst>
              <p:ext uri="{D42A27DB-BD31-4B8C-83A1-F6EECF244321}">
                <p14:modId xmlns:p14="http://schemas.microsoft.com/office/powerpoint/2010/main" val="686241735"/>
              </p:ext>
            </p:extLst>
          </p:nvPr>
        </p:nvGraphicFramePr>
        <p:xfrm>
          <a:off x="2106813" y="2255591"/>
          <a:ext cx="768096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3D2C8D45-D7DB-69D8-683F-B21CCCA7CC35}"/>
              </a:ext>
            </a:extLst>
          </p:cNvPr>
          <p:cNvSpPr txBox="1"/>
          <p:nvPr/>
        </p:nvSpPr>
        <p:spPr>
          <a:xfrm>
            <a:off x="2472573" y="1670816"/>
            <a:ext cx="7315200" cy="584775"/>
          </a:xfrm>
          <a:prstGeom prst="rect">
            <a:avLst/>
          </a:prstGeom>
          <a:noFill/>
        </p:spPr>
        <p:txBody>
          <a:bodyPr wrap="square">
            <a:spAutoFit/>
          </a:bodyPr>
          <a:lstStyle/>
          <a:p>
            <a:pPr algn="ctr"/>
            <a:r>
              <a:rPr lang="en-US" sz="1600" dirty="0"/>
              <a:t>Home Care Workforce Capacity by PUMA Quartile Based on Percentage of Likely Home Care Consumers Who Were Immigrants, 2018 to 2022</a:t>
            </a:r>
          </a:p>
        </p:txBody>
      </p:sp>
    </p:spTree>
    <p:extLst>
      <p:ext uri="{BB962C8B-B14F-4D97-AF65-F5344CB8AC3E}">
        <p14:creationId xmlns:p14="http://schemas.microsoft.com/office/powerpoint/2010/main" val="3801704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CB0945D-DAC4-2505-FF13-62A34B4D7C2D}"/>
              </a:ext>
            </a:extLst>
          </p:cNvPr>
          <p:cNvSpPr txBox="1"/>
          <p:nvPr/>
        </p:nvSpPr>
        <p:spPr>
          <a:xfrm>
            <a:off x="0" y="716"/>
            <a:ext cx="12192000" cy="1463040"/>
          </a:xfrm>
          <a:prstGeom prst="rect">
            <a:avLst/>
          </a:prstGeom>
          <a:solidFill>
            <a:srgbClr val="181333"/>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90906B5A-1901-B88B-B895-0BD6F0E29A02}"/>
              </a:ext>
            </a:extLst>
          </p:cNvPr>
          <p:cNvSpPr>
            <a:spLocks noGrp="1"/>
          </p:cNvSpPr>
          <p:nvPr>
            <p:ph type="title"/>
          </p:nvPr>
        </p:nvSpPr>
        <p:spPr>
          <a:xfrm>
            <a:off x="838200" y="69454"/>
            <a:ext cx="10515600" cy="1325563"/>
          </a:xfrm>
        </p:spPr>
        <p:txBody>
          <a:bodyPr>
            <a:noAutofit/>
          </a:bodyPr>
          <a:lstStyle/>
          <a:p>
            <a:r>
              <a:rPr lang="en-US" sz="3200" dirty="0">
                <a:solidFill>
                  <a:schemeClr val="bg1"/>
                </a:solidFill>
                <a:effectLst/>
              </a:rPr>
              <a:t>Areas with more likely home care consumers who were </a:t>
            </a:r>
            <a:r>
              <a:rPr lang="en-US" sz="3200" b="1" dirty="0">
                <a:solidFill>
                  <a:srgbClr val="AEDEA7"/>
                </a:solidFill>
                <a:effectLst/>
              </a:rPr>
              <a:t>living in poverty</a:t>
            </a:r>
            <a:r>
              <a:rPr lang="en-US" sz="3200" dirty="0">
                <a:solidFill>
                  <a:srgbClr val="AEDEA7"/>
                </a:solidFill>
                <a:effectLst/>
              </a:rPr>
              <a:t> </a:t>
            </a:r>
            <a:r>
              <a:rPr lang="en-US" sz="3200" dirty="0">
                <a:solidFill>
                  <a:schemeClr val="bg1"/>
                </a:solidFill>
                <a:effectLst/>
              </a:rPr>
              <a:t>had higher workforce capacity.</a:t>
            </a:r>
          </a:p>
        </p:txBody>
      </p:sp>
      <p:pic>
        <p:nvPicPr>
          <p:cNvPr id="4" name="Picture 3" descr="A black and white image of a light bulb and a compass&#10;&#10;Description automatically generated">
            <a:extLst>
              <a:ext uri="{FF2B5EF4-FFF2-40B4-BE49-F238E27FC236}">
                <a16:creationId xmlns:a16="http://schemas.microsoft.com/office/drawing/2014/main" id="{CA84D1E4-A18A-3451-EEDE-EA6A15787907}"/>
              </a:ext>
            </a:extLst>
          </p:cNvPr>
          <p:cNvPicPr>
            <a:picLocks noChangeAspect="1"/>
          </p:cNvPicPr>
          <p:nvPr/>
        </p:nvPicPr>
        <p:blipFill rotWithShape="1">
          <a:blip r:embed="rId2" cstate="print">
            <a:biLevel thresh="25000"/>
            <a:extLst>
              <a:ext uri="{28A0092B-C50C-407E-A947-70E740481C1C}">
                <a14:useLocalDpi xmlns:a14="http://schemas.microsoft.com/office/drawing/2010/main" val="0"/>
              </a:ext>
            </a:extLst>
          </a:blip>
          <a:srcRect t="63327"/>
          <a:stretch/>
        </p:blipFill>
        <p:spPr>
          <a:xfrm>
            <a:off x="203943" y="6545179"/>
            <a:ext cx="1162844" cy="161340"/>
          </a:xfrm>
          <a:prstGeom prst="rect">
            <a:avLst/>
          </a:prstGeom>
        </p:spPr>
      </p:pic>
      <p:graphicFrame>
        <p:nvGraphicFramePr>
          <p:cNvPr id="3" name="Chart 2">
            <a:extLst>
              <a:ext uri="{FF2B5EF4-FFF2-40B4-BE49-F238E27FC236}">
                <a16:creationId xmlns:a16="http://schemas.microsoft.com/office/drawing/2014/main" id="{A38F2163-388B-467A-937F-5144CE7603D9}"/>
              </a:ext>
            </a:extLst>
          </p:cNvPr>
          <p:cNvGraphicFramePr>
            <a:graphicFrameLocks/>
          </p:cNvGraphicFramePr>
          <p:nvPr>
            <p:extLst>
              <p:ext uri="{D42A27DB-BD31-4B8C-83A1-F6EECF244321}">
                <p14:modId xmlns:p14="http://schemas.microsoft.com/office/powerpoint/2010/main" val="543273924"/>
              </p:ext>
            </p:extLst>
          </p:nvPr>
        </p:nvGraphicFramePr>
        <p:xfrm>
          <a:off x="2106813" y="2255591"/>
          <a:ext cx="768096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474FA10D-4C12-928E-38F8-C312A8CFF7AF}"/>
              </a:ext>
            </a:extLst>
          </p:cNvPr>
          <p:cNvSpPr txBox="1"/>
          <p:nvPr/>
        </p:nvSpPr>
        <p:spPr>
          <a:xfrm>
            <a:off x="2472573" y="1670816"/>
            <a:ext cx="7315200" cy="584775"/>
          </a:xfrm>
          <a:prstGeom prst="rect">
            <a:avLst/>
          </a:prstGeom>
          <a:noFill/>
        </p:spPr>
        <p:txBody>
          <a:bodyPr wrap="square">
            <a:spAutoFit/>
          </a:bodyPr>
          <a:lstStyle/>
          <a:p>
            <a:pPr algn="ctr"/>
            <a:r>
              <a:rPr lang="en-US" sz="1600" dirty="0"/>
              <a:t>Home Care Workforce Capacity by PUMA Quartile Based on Percentage of Likely Home Care Consumers Who Were Living in Poverty, 2018 to 2022</a:t>
            </a:r>
          </a:p>
        </p:txBody>
      </p:sp>
    </p:spTree>
    <p:extLst>
      <p:ext uri="{BB962C8B-B14F-4D97-AF65-F5344CB8AC3E}">
        <p14:creationId xmlns:p14="http://schemas.microsoft.com/office/powerpoint/2010/main" val="525916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5D0E33-418B-6C1E-1AD1-474DE6BA132F}"/>
              </a:ext>
            </a:extLst>
          </p:cNvPr>
          <p:cNvSpPr>
            <a:spLocks noGrp="1"/>
          </p:cNvSpPr>
          <p:nvPr>
            <p:ph idx="1"/>
          </p:nvPr>
        </p:nvSpPr>
        <p:spPr>
          <a:xfrm>
            <a:off x="1529212" y="1833138"/>
            <a:ext cx="10080505" cy="727750"/>
          </a:xfrm>
        </p:spPr>
        <p:txBody>
          <a:bodyPr anchor="ctr">
            <a:noAutofit/>
          </a:bodyPr>
          <a:lstStyle/>
          <a:p>
            <a:pPr marL="0" indent="0">
              <a:spcAft>
                <a:spcPts val="1200"/>
              </a:spcAft>
              <a:buNone/>
            </a:pPr>
            <a:r>
              <a:rPr lang="en-US" sz="2000" dirty="0"/>
              <a:t>Each Southern state proposed using ARPA funding to provide incentive payments for workers or establish longer-term reimbursement rate increases for Medicaid HCBS providers. </a:t>
            </a:r>
          </a:p>
        </p:txBody>
      </p:sp>
      <p:pic>
        <p:nvPicPr>
          <p:cNvPr id="4" name="Picture 3" descr="A black and white image of a light bulb and a compass&#10;&#10;Description automatically generated">
            <a:extLst>
              <a:ext uri="{FF2B5EF4-FFF2-40B4-BE49-F238E27FC236}">
                <a16:creationId xmlns:a16="http://schemas.microsoft.com/office/drawing/2014/main" id="{16FF913C-78DA-834E-0949-66B4B8F1EF7C}"/>
              </a:ext>
            </a:extLst>
          </p:cNvPr>
          <p:cNvPicPr>
            <a:picLocks noChangeAspect="1"/>
          </p:cNvPicPr>
          <p:nvPr/>
        </p:nvPicPr>
        <p:blipFill rotWithShape="1">
          <a:blip r:embed="rId3" cstate="print">
            <a:biLevel thresh="25000"/>
            <a:extLst>
              <a:ext uri="{28A0092B-C50C-407E-A947-70E740481C1C}">
                <a14:useLocalDpi xmlns:a14="http://schemas.microsoft.com/office/drawing/2010/main" val="0"/>
              </a:ext>
            </a:extLst>
          </a:blip>
          <a:srcRect t="63327"/>
          <a:stretch/>
        </p:blipFill>
        <p:spPr>
          <a:xfrm>
            <a:off x="203943" y="6545179"/>
            <a:ext cx="1162844" cy="161340"/>
          </a:xfrm>
          <a:prstGeom prst="rect">
            <a:avLst/>
          </a:prstGeom>
        </p:spPr>
      </p:pic>
      <p:sp>
        <p:nvSpPr>
          <p:cNvPr id="5" name="TextBox 4">
            <a:extLst>
              <a:ext uri="{FF2B5EF4-FFF2-40B4-BE49-F238E27FC236}">
                <a16:creationId xmlns:a16="http://schemas.microsoft.com/office/drawing/2014/main" id="{C8858B3A-47F6-82C1-3515-2141F2250EA8}"/>
              </a:ext>
            </a:extLst>
          </p:cNvPr>
          <p:cNvSpPr txBox="1"/>
          <p:nvPr/>
        </p:nvSpPr>
        <p:spPr>
          <a:xfrm>
            <a:off x="0" y="-50483"/>
            <a:ext cx="12192000" cy="1463040"/>
          </a:xfrm>
          <a:prstGeom prst="rect">
            <a:avLst/>
          </a:prstGeom>
          <a:solidFill>
            <a:srgbClr val="181333"/>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C11E9ADA-424E-0500-60F8-59B6F053BDC9}"/>
              </a:ext>
            </a:extLst>
          </p:cNvPr>
          <p:cNvSpPr>
            <a:spLocks noGrp="1"/>
          </p:cNvSpPr>
          <p:nvPr>
            <p:ph type="title"/>
          </p:nvPr>
        </p:nvSpPr>
        <p:spPr>
          <a:xfrm>
            <a:off x="518337" y="29727"/>
            <a:ext cx="11155326" cy="1325563"/>
          </a:xfrm>
        </p:spPr>
        <p:txBody>
          <a:bodyPr>
            <a:normAutofit/>
          </a:bodyPr>
          <a:lstStyle/>
          <a:p>
            <a:r>
              <a:rPr lang="en-US" sz="2800" dirty="0">
                <a:solidFill>
                  <a:schemeClr val="bg1"/>
                </a:solidFill>
                <a:latin typeface="Georgia" panose="02040502050405020303" pitchFamily="18" charset="0"/>
              </a:rPr>
              <a:t>Uses of </a:t>
            </a:r>
            <a:r>
              <a:rPr lang="en-US" sz="2800" b="1" dirty="0">
                <a:solidFill>
                  <a:schemeClr val="bg1"/>
                </a:solidFill>
                <a:latin typeface="Georgia" panose="02040502050405020303" pitchFamily="18" charset="0"/>
              </a:rPr>
              <a:t>ARPA Funds </a:t>
            </a:r>
            <a:r>
              <a:rPr lang="en-US" sz="2800" dirty="0">
                <a:solidFill>
                  <a:schemeClr val="bg1"/>
                </a:solidFill>
                <a:latin typeface="Georgia" panose="02040502050405020303" pitchFamily="18" charset="0"/>
              </a:rPr>
              <a:t>Among  Southern States</a:t>
            </a:r>
          </a:p>
        </p:txBody>
      </p:sp>
      <p:grpSp>
        <p:nvGrpSpPr>
          <p:cNvPr id="21" name="Group 20">
            <a:extLst>
              <a:ext uri="{FF2B5EF4-FFF2-40B4-BE49-F238E27FC236}">
                <a16:creationId xmlns:a16="http://schemas.microsoft.com/office/drawing/2014/main" id="{8635E92E-92CA-A130-8124-AB0983F18FDB}"/>
              </a:ext>
            </a:extLst>
          </p:cNvPr>
          <p:cNvGrpSpPr/>
          <p:nvPr/>
        </p:nvGrpSpPr>
        <p:grpSpPr>
          <a:xfrm>
            <a:off x="500513" y="2888446"/>
            <a:ext cx="914400" cy="914400"/>
            <a:chOff x="-5820301" y="7264531"/>
            <a:chExt cx="914400" cy="914400"/>
          </a:xfrm>
        </p:grpSpPr>
        <p:sp>
          <p:nvSpPr>
            <p:cNvPr id="16" name="Flowchart: Connector 15">
              <a:extLst>
                <a:ext uri="{FF2B5EF4-FFF2-40B4-BE49-F238E27FC236}">
                  <a16:creationId xmlns:a16="http://schemas.microsoft.com/office/drawing/2014/main" id="{356842A1-7056-1C4C-A45B-526512183812}"/>
                </a:ext>
              </a:extLst>
            </p:cNvPr>
            <p:cNvSpPr/>
            <p:nvPr/>
          </p:nvSpPr>
          <p:spPr>
            <a:xfrm>
              <a:off x="-5820301" y="7264531"/>
              <a:ext cx="914400" cy="914400"/>
            </a:xfrm>
            <a:prstGeom prst="flowChartConnector">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childcare icon">
              <a:hlinkClick r:id="rId4" tooltip="childcare icon"/>
              <a:extLst>
                <a:ext uri="{FF2B5EF4-FFF2-40B4-BE49-F238E27FC236}">
                  <a16:creationId xmlns:a16="http://schemas.microsoft.com/office/drawing/2014/main" id="{18F5A025-C8DD-2873-F2D7-8CFD1474DC81}"/>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06001" y="7378831"/>
              <a:ext cx="685800" cy="6858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a:extLst>
              <a:ext uri="{FF2B5EF4-FFF2-40B4-BE49-F238E27FC236}">
                <a16:creationId xmlns:a16="http://schemas.microsoft.com/office/drawing/2014/main" id="{D0110AD9-1E09-1FBA-9842-11B3805DC0E9}"/>
              </a:ext>
            </a:extLst>
          </p:cNvPr>
          <p:cNvGrpSpPr/>
          <p:nvPr/>
        </p:nvGrpSpPr>
        <p:grpSpPr>
          <a:xfrm>
            <a:off x="500513" y="1732614"/>
            <a:ext cx="914400" cy="914400"/>
            <a:chOff x="-5242785" y="7174028"/>
            <a:chExt cx="914400" cy="914400"/>
          </a:xfrm>
        </p:grpSpPr>
        <p:sp>
          <p:nvSpPr>
            <p:cNvPr id="17" name="Flowchart: Connector 16">
              <a:extLst>
                <a:ext uri="{FF2B5EF4-FFF2-40B4-BE49-F238E27FC236}">
                  <a16:creationId xmlns:a16="http://schemas.microsoft.com/office/drawing/2014/main" id="{9EB7CA72-0840-5B64-98BE-6F3F101DC1E3}"/>
                </a:ext>
              </a:extLst>
            </p:cNvPr>
            <p:cNvSpPr/>
            <p:nvPr/>
          </p:nvSpPr>
          <p:spPr>
            <a:xfrm>
              <a:off x="-5242785" y="7174028"/>
              <a:ext cx="914400" cy="914400"/>
            </a:xfrm>
            <a:prstGeom prst="flowChartConnector">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paycheck icon">
              <a:hlinkClick r:id="rId6" tooltip="paycheck icon"/>
              <a:extLst>
                <a:ext uri="{FF2B5EF4-FFF2-40B4-BE49-F238E27FC236}">
                  <a16:creationId xmlns:a16="http://schemas.microsoft.com/office/drawing/2014/main" id="{96A9093D-7AA5-6B9A-3B96-4B8F937CE325}"/>
                </a:ext>
              </a:extLst>
            </p:cNvPr>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28485" y="7256244"/>
              <a:ext cx="685800" cy="6858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a:extLst>
              <a:ext uri="{FF2B5EF4-FFF2-40B4-BE49-F238E27FC236}">
                <a16:creationId xmlns:a16="http://schemas.microsoft.com/office/drawing/2014/main" id="{D309C181-9886-D8F1-E581-630B684E9759}"/>
              </a:ext>
            </a:extLst>
          </p:cNvPr>
          <p:cNvGrpSpPr/>
          <p:nvPr/>
        </p:nvGrpSpPr>
        <p:grpSpPr>
          <a:xfrm>
            <a:off x="500513" y="4044278"/>
            <a:ext cx="914400" cy="914400"/>
            <a:chOff x="-5171108" y="7620919"/>
            <a:chExt cx="914400" cy="914400"/>
          </a:xfrm>
        </p:grpSpPr>
        <p:sp>
          <p:nvSpPr>
            <p:cNvPr id="15" name="Flowchart: Connector 14">
              <a:extLst>
                <a:ext uri="{FF2B5EF4-FFF2-40B4-BE49-F238E27FC236}">
                  <a16:creationId xmlns:a16="http://schemas.microsoft.com/office/drawing/2014/main" id="{1A0CDFC7-B038-8B6F-24FD-09E1A3CDE0CF}"/>
                </a:ext>
              </a:extLst>
            </p:cNvPr>
            <p:cNvSpPr/>
            <p:nvPr/>
          </p:nvSpPr>
          <p:spPr>
            <a:xfrm>
              <a:off x="-5171108" y="7620919"/>
              <a:ext cx="914400" cy="914400"/>
            </a:xfrm>
            <a:prstGeom prst="flowChartConnector">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8" name="Picture 6" descr="training icon">
              <a:hlinkClick r:id="rId8" tooltip="training icon"/>
              <a:extLst>
                <a:ext uri="{FF2B5EF4-FFF2-40B4-BE49-F238E27FC236}">
                  <a16:creationId xmlns:a16="http://schemas.microsoft.com/office/drawing/2014/main" id="{5C4DFCBB-758F-0F4B-0BAB-BFBC7F9BD214}"/>
                </a:ext>
              </a:extLst>
            </p:cNvPr>
            <p:cNvPicPr>
              <a:picLocks noChangeAspect="1" noChangeArrowheads="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56808" y="7735219"/>
              <a:ext cx="685800" cy="6858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a:extLst>
              <a:ext uri="{FF2B5EF4-FFF2-40B4-BE49-F238E27FC236}">
                <a16:creationId xmlns:a16="http://schemas.microsoft.com/office/drawing/2014/main" id="{6839D5D3-25E1-BB68-DB2D-1845D36D19BE}"/>
              </a:ext>
            </a:extLst>
          </p:cNvPr>
          <p:cNvGrpSpPr/>
          <p:nvPr/>
        </p:nvGrpSpPr>
        <p:grpSpPr>
          <a:xfrm>
            <a:off x="500513" y="5200111"/>
            <a:ext cx="914400" cy="914400"/>
            <a:chOff x="-3269607" y="5124554"/>
            <a:chExt cx="914400" cy="914400"/>
          </a:xfrm>
        </p:grpSpPr>
        <p:sp>
          <p:nvSpPr>
            <p:cNvPr id="18" name="Flowchart: Connector 17">
              <a:extLst>
                <a:ext uri="{FF2B5EF4-FFF2-40B4-BE49-F238E27FC236}">
                  <a16:creationId xmlns:a16="http://schemas.microsoft.com/office/drawing/2014/main" id="{3E708482-DC15-F9F7-1082-9413BC98D19D}"/>
                </a:ext>
              </a:extLst>
            </p:cNvPr>
            <p:cNvSpPr/>
            <p:nvPr/>
          </p:nvSpPr>
          <p:spPr>
            <a:xfrm>
              <a:off x="-3269607" y="5124554"/>
              <a:ext cx="914400" cy="914400"/>
            </a:xfrm>
            <a:prstGeom prst="flowChartConnector">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80" name="Picture 8" descr="late icon">
              <a:hlinkClick r:id="rId10" tooltip="late icon"/>
              <a:extLst>
                <a:ext uri="{FF2B5EF4-FFF2-40B4-BE49-F238E27FC236}">
                  <a16:creationId xmlns:a16="http://schemas.microsoft.com/office/drawing/2014/main" id="{50FD1F02-F9D6-B4C9-92FD-364D122BAF02}"/>
                </a:ext>
              </a:extLst>
            </p:cNvPr>
            <p:cNvPicPr>
              <a:picLocks noChangeAspect="1" noChangeArrowheads="1"/>
            </p:cNvPicPr>
            <p:nvPr/>
          </p:nvPicPr>
          <p:blipFill>
            <a:blip r:embed="rId11"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55307" y="5238854"/>
              <a:ext cx="685800" cy="685800"/>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a:extLst>
              <a:ext uri="{FF2B5EF4-FFF2-40B4-BE49-F238E27FC236}">
                <a16:creationId xmlns:a16="http://schemas.microsoft.com/office/drawing/2014/main" id="{4A19568E-4263-0310-52F7-A020C637F5C6}"/>
              </a:ext>
            </a:extLst>
          </p:cNvPr>
          <p:cNvSpPr txBox="1"/>
          <p:nvPr/>
        </p:nvSpPr>
        <p:spPr>
          <a:xfrm>
            <a:off x="1529213" y="3010889"/>
            <a:ext cx="10080504" cy="707886"/>
          </a:xfrm>
          <a:prstGeom prst="rect">
            <a:avLst/>
          </a:prstGeom>
          <a:noFill/>
        </p:spPr>
        <p:txBody>
          <a:bodyPr wrap="square" anchor="ctr">
            <a:spAutoFit/>
          </a:bodyPr>
          <a:lstStyle/>
          <a:p>
            <a:pPr>
              <a:spcAft>
                <a:spcPts val="1200"/>
              </a:spcAft>
            </a:pPr>
            <a:r>
              <a:rPr lang="en-US" sz="2000" dirty="0"/>
              <a:t>Some Southern states also proposed using ARPA funding to extend working benefits to home care workers, like childcare support.</a:t>
            </a:r>
          </a:p>
        </p:txBody>
      </p:sp>
      <p:sp>
        <p:nvSpPr>
          <p:cNvPr id="12" name="TextBox 11">
            <a:extLst>
              <a:ext uri="{FF2B5EF4-FFF2-40B4-BE49-F238E27FC236}">
                <a16:creationId xmlns:a16="http://schemas.microsoft.com/office/drawing/2014/main" id="{BAE912DD-BCA1-7271-0074-5304413A3D06}"/>
              </a:ext>
            </a:extLst>
          </p:cNvPr>
          <p:cNvSpPr txBox="1"/>
          <p:nvPr/>
        </p:nvSpPr>
        <p:spPr>
          <a:xfrm>
            <a:off x="1529213" y="4260791"/>
            <a:ext cx="10080504" cy="400110"/>
          </a:xfrm>
          <a:prstGeom prst="rect">
            <a:avLst/>
          </a:prstGeom>
          <a:noFill/>
        </p:spPr>
        <p:txBody>
          <a:bodyPr wrap="square" anchor="ctr">
            <a:spAutoFit/>
          </a:bodyPr>
          <a:lstStyle/>
          <a:p>
            <a:pPr>
              <a:spcAft>
                <a:spcPts val="1200"/>
              </a:spcAft>
            </a:pPr>
            <a:r>
              <a:rPr lang="en-US" sz="2000" dirty="0"/>
              <a:t>Many invested in training and curriculum development to strengthen the workforce.</a:t>
            </a:r>
          </a:p>
        </p:txBody>
      </p:sp>
      <p:sp>
        <p:nvSpPr>
          <p:cNvPr id="14" name="TextBox 13">
            <a:extLst>
              <a:ext uri="{FF2B5EF4-FFF2-40B4-BE49-F238E27FC236}">
                <a16:creationId xmlns:a16="http://schemas.microsoft.com/office/drawing/2014/main" id="{3C71AC1D-DBAB-765B-394A-5B03672607B0}"/>
              </a:ext>
            </a:extLst>
          </p:cNvPr>
          <p:cNvSpPr txBox="1"/>
          <p:nvPr/>
        </p:nvSpPr>
        <p:spPr>
          <a:xfrm>
            <a:off x="1529213" y="5308670"/>
            <a:ext cx="10258526" cy="707886"/>
          </a:xfrm>
          <a:prstGeom prst="rect">
            <a:avLst/>
          </a:prstGeom>
          <a:noFill/>
        </p:spPr>
        <p:txBody>
          <a:bodyPr wrap="square" anchor="ctr">
            <a:spAutoFit/>
          </a:bodyPr>
          <a:lstStyle/>
          <a:p>
            <a:pPr>
              <a:spcAft>
                <a:spcPts val="1200"/>
              </a:spcAft>
            </a:pPr>
            <a:r>
              <a:rPr lang="en-US" sz="2000" dirty="0"/>
              <a:t>Most investments in the home care workforce were short-term, but some were made permanent through legislation or waiver amendments.</a:t>
            </a:r>
          </a:p>
        </p:txBody>
      </p:sp>
    </p:spTree>
    <p:extLst>
      <p:ext uri="{BB962C8B-B14F-4D97-AF65-F5344CB8AC3E}">
        <p14:creationId xmlns:p14="http://schemas.microsoft.com/office/powerpoint/2010/main" val="2494644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E442A64-11E3-4F52-0C6E-621E3134BF68}"/>
              </a:ext>
            </a:extLst>
          </p:cNvPr>
          <p:cNvSpPr txBox="1"/>
          <p:nvPr/>
        </p:nvSpPr>
        <p:spPr>
          <a:xfrm>
            <a:off x="0" y="716"/>
            <a:ext cx="12192000" cy="1463040"/>
          </a:xfrm>
          <a:prstGeom prst="rect">
            <a:avLst/>
          </a:prstGeom>
          <a:solidFill>
            <a:srgbClr val="181333"/>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C11E9ADA-424E-0500-60F8-59B6F053BDC9}"/>
              </a:ext>
            </a:extLst>
          </p:cNvPr>
          <p:cNvSpPr>
            <a:spLocks noGrp="1"/>
          </p:cNvSpPr>
          <p:nvPr>
            <p:ph type="title"/>
          </p:nvPr>
        </p:nvSpPr>
        <p:spPr>
          <a:xfrm>
            <a:off x="838200" y="69454"/>
            <a:ext cx="10515600" cy="1325563"/>
          </a:xfrm>
        </p:spPr>
        <p:txBody>
          <a:bodyPr>
            <a:normAutofit/>
          </a:bodyPr>
          <a:lstStyle/>
          <a:p>
            <a:r>
              <a:rPr lang="en-US" sz="2800" b="1" dirty="0">
                <a:solidFill>
                  <a:schemeClr val="bg1"/>
                </a:solidFill>
                <a:latin typeface="Georgia" panose="02040502050405020303" pitchFamily="18" charset="0"/>
              </a:rPr>
              <a:t>Limitations</a:t>
            </a:r>
          </a:p>
        </p:txBody>
      </p:sp>
      <p:sp>
        <p:nvSpPr>
          <p:cNvPr id="3" name="Content Placeholder 2">
            <a:extLst>
              <a:ext uri="{FF2B5EF4-FFF2-40B4-BE49-F238E27FC236}">
                <a16:creationId xmlns:a16="http://schemas.microsoft.com/office/drawing/2014/main" id="{435D0E33-418B-6C1E-1AD1-474DE6BA132F}"/>
              </a:ext>
            </a:extLst>
          </p:cNvPr>
          <p:cNvSpPr>
            <a:spLocks noGrp="1"/>
          </p:cNvSpPr>
          <p:nvPr>
            <p:ph idx="1"/>
          </p:nvPr>
        </p:nvSpPr>
        <p:spPr>
          <a:xfrm>
            <a:off x="481263" y="1828798"/>
            <a:ext cx="11229473" cy="4351338"/>
          </a:xfrm>
        </p:spPr>
        <p:txBody>
          <a:bodyPr>
            <a:normAutofit/>
          </a:bodyPr>
          <a:lstStyle/>
          <a:p>
            <a:pPr>
              <a:spcBef>
                <a:spcPts val="2400"/>
              </a:spcBef>
              <a:spcAft>
                <a:spcPts val="3000"/>
              </a:spcAft>
            </a:pPr>
            <a:r>
              <a:rPr lang="en-US" sz="2400" dirty="0"/>
              <a:t>We could not account for the availability of family caregivers. </a:t>
            </a:r>
          </a:p>
          <a:p>
            <a:pPr>
              <a:spcBef>
                <a:spcPts val="2400"/>
              </a:spcBef>
              <a:spcAft>
                <a:spcPts val="3000"/>
              </a:spcAft>
            </a:pPr>
            <a:r>
              <a:rPr lang="en-US" sz="2400" dirty="0"/>
              <a:t>Our estimates of home care workers may not account for some multiple jobholders, and some friends and family members paid through Medicaid programs.</a:t>
            </a:r>
          </a:p>
          <a:p>
            <a:pPr>
              <a:spcBef>
                <a:spcPts val="2400"/>
              </a:spcBef>
              <a:spcAft>
                <a:spcPts val="3000"/>
              </a:spcAft>
            </a:pPr>
            <a:r>
              <a:rPr lang="en-US" sz="2400" dirty="0"/>
              <a:t>We could not compare workforce capacity before and after Southern states implemented ARPA-funded interventions.</a:t>
            </a:r>
          </a:p>
        </p:txBody>
      </p:sp>
      <p:pic>
        <p:nvPicPr>
          <p:cNvPr id="4" name="Picture 3" descr="A black and white image of a light bulb and a compass&#10;&#10;Description automatically generated">
            <a:extLst>
              <a:ext uri="{FF2B5EF4-FFF2-40B4-BE49-F238E27FC236}">
                <a16:creationId xmlns:a16="http://schemas.microsoft.com/office/drawing/2014/main" id="{16FF913C-78DA-834E-0949-66B4B8F1EF7C}"/>
              </a:ext>
            </a:extLst>
          </p:cNvPr>
          <p:cNvPicPr>
            <a:picLocks noChangeAspect="1"/>
          </p:cNvPicPr>
          <p:nvPr/>
        </p:nvPicPr>
        <p:blipFill rotWithShape="1">
          <a:blip r:embed="rId2" cstate="print">
            <a:biLevel thresh="25000"/>
            <a:extLst>
              <a:ext uri="{28A0092B-C50C-407E-A947-70E740481C1C}">
                <a14:useLocalDpi xmlns:a14="http://schemas.microsoft.com/office/drawing/2010/main" val="0"/>
              </a:ext>
            </a:extLst>
          </a:blip>
          <a:srcRect t="63327"/>
          <a:stretch/>
        </p:blipFill>
        <p:spPr>
          <a:xfrm>
            <a:off x="203943" y="6545179"/>
            <a:ext cx="1162844" cy="161340"/>
          </a:xfrm>
          <a:prstGeom prst="rect">
            <a:avLst/>
          </a:prstGeom>
        </p:spPr>
      </p:pic>
    </p:spTree>
    <p:extLst>
      <p:ext uri="{BB962C8B-B14F-4D97-AF65-F5344CB8AC3E}">
        <p14:creationId xmlns:p14="http://schemas.microsoft.com/office/powerpoint/2010/main" val="2852877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40E6AB-D267-E1AD-82B7-BC89872421CF}"/>
              </a:ext>
            </a:extLst>
          </p:cNvPr>
          <p:cNvSpPr txBox="1"/>
          <p:nvPr/>
        </p:nvSpPr>
        <p:spPr>
          <a:xfrm>
            <a:off x="0" y="0"/>
            <a:ext cx="12192000" cy="1463040"/>
          </a:xfrm>
          <a:prstGeom prst="rect">
            <a:avLst/>
          </a:prstGeom>
          <a:solidFill>
            <a:srgbClr val="181333"/>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8A6AD014-37A8-4228-46BC-EA8202595089}"/>
              </a:ext>
            </a:extLst>
          </p:cNvPr>
          <p:cNvSpPr>
            <a:spLocks noGrp="1"/>
          </p:cNvSpPr>
          <p:nvPr>
            <p:ph type="title"/>
          </p:nvPr>
        </p:nvSpPr>
        <p:spPr>
          <a:xfrm>
            <a:off x="838200" y="365125"/>
            <a:ext cx="10515600" cy="838033"/>
          </a:xfrm>
        </p:spPr>
        <p:txBody>
          <a:bodyPr/>
          <a:lstStyle/>
          <a:p>
            <a:pPr algn="ctr"/>
            <a:r>
              <a:rPr lang="en-US" dirty="0">
                <a:solidFill>
                  <a:schemeClr val="bg1"/>
                </a:solidFill>
                <a:latin typeface="Georgia" panose="02040502050405020303" pitchFamily="18" charset="0"/>
              </a:rPr>
              <a:t>Panel Discussion</a:t>
            </a:r>
          </a:p>
        </p:txBody>
      </p:sp>
      <p:pic>
        <p:nvPicPr>
          <p:cNvPr id="4" name="Picture 3" descr="A black and white image of a light bulb and a compass&#10;&#10;Description automatically generated">
            <a:extLst>
              <a:ext uri="{FF2B5EF4-FFF2-40B4-BE49-F238E27FC236}">
                <a16:creationId xmlns:a16="http://schemas.microsoft.com/office/drawing/2014/main" id="{6C599D5E-9384-921D-F9D6-C4C2CA01B10F}"/>
              </a:ext>
            </a:extLst>
          </p:cNvPr>
          <p:cNvPicPr>
            <a:picLocks noChangeAspect="1"/>
          </p:cNvPicPr>
          <p:nvPr/>
        </p:nvPicPr>
        <p:blipFill rotWithShape="1">
          <a:blip r:embed="rId2" cstate="print">
            <a:biLevel thresh="25000"/>
            <a:extLst>
              <a:ext uri="{28A0092B-C50C-407E-A947-70E740481C1C}">
                <a14:useLocalDpi xmlns:a14="http://schemas.microsoft.com/office/drawing/2010/main" val="0"/>
              </a:ext>
            </a:extLst>
          </a:blip>
          <a:srcRect t="63327"/>
          <a:stretch/>
        </p:blipFill>
        <p:spPr>
          <a:xfrm>
            <a:off x="203943" y="6545179"/>
            <a:ext cx="1162844" cy="161340"/>
          </a:xfrm>
          <a:prstGeom prst="rect">
            <a:avLst/>
          </a:prstGeom>
        </p:spPr>
      </p:pic>
    </p:spTree>
    <p:extLst>
      <p:ext uri="{BB962C8B-B14F-4D97-AF65-F5344CB8AC3E}">
        <p14:creationId xmlns:p14="http://schemas.microsoft.com/office/powerpoint/2010/main" val="2498415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40E6AB-D267-E1AD-82B7-BC89872421CF}"/>
              </a:ext>
            </a:extLst>
          </p:cNvPr>
          <p:cNvSpPr txBox="1"/>
          <p:nvPr/>
        </p:nvSpPr>
        <p:spPr>
          <a:xfrm>
            <a:off x="0" y="0"/>
            <a:ext cx="12192000" cy="1463040"/>
          </a:xfrm>
          <a:prstGeom prst="rect">
            <a:avLst/>
          </a:prstGeom>
          <a:solidFill>
            <a:srgbClr val="181333"/>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8A6AD014-37A8-4228-46BC-EA8202595089}"/>
              </a:ext>
            </a:extLst>
          </p:cNvPr>
          <p:cNvSpPr>
            <a:spLocks noGrp="1"/>
          </p:cNvSpPr>
          <p:nvPr>
            <p:ph type="title"/>
          </p:nvPr>
        </p:nvSpPr>
        <p:spPr>
          <a:xfrm>
            <a:off x="838200" y="365125"/>
            <a:ext cx="10515600" cy="838033"/>
          </a:xfrm>
        </p:spPr>
        <p:txBody>
          <a:bodyPr/>
          <a:lstStyle/>
          <a:p>
            <a:pPr algn="ctr"/>
            <a:r>
              <a:rPr lang="en-US" dirty="0">
                <a:solidFill>
                  <a:schemeClr val="bg1"/>
                </a:solidFill>
                <a:latin typeface="Georgia" panose="02040502050405020303" pitchFamily="18" charset="0"/>
              </a:rPr>
              <a:t>Panel Discussion</a:t>
            </a:r>
          </a:p>
        </p:txBody>
      </p:sp>
      <p:pic>
        <p:nvPicPr>
          <p:cNvPr id="4" name="Picture 3" descr="A black and white image of a light bulb and a compass&#10;&#10;Description automatically generated">
            <a:extLst>
              <a:ext uri="{FF2B5EF4-FFF2-40B4-BE49-F238E27FC236}">
                <a16:creationId xmlns:a16="http://schemas.microsoft.com/office/drawing/2014/main" id="{6C599D5E-9384-921D-F9D6-C4C2CA01B10F}"/>
              </a:ext>
            </a:extLst>
          </p:cNvPr>
          <p:cNvPicPr>
            <a:picLocks noChangeAspect="1"/>
          </p:cNvPicPr>
          <p:nvPr/>
        </p:nvPicPr>
        <p:blipFill rotWithShape="1">
          <a:blip r:embed="rId2" cstate="print">
            <a:biLevel thresh="25000"/>
            <a:extLst>
              <a:ext uri="{28A0092B-C50C-407E-A947-70E740481C1C}">
                <a14:useLocalDpi xmlns:a14="http://schemas.microsoft.com/office/drawing/2010/main" val="0"/>
              </a:ext>
            </a:extLst>
          </a:blip>
          <a:srcRect t="63327"/>
          <a:stretch/>
        </p:blipFill>
        <p:spPr>
          <a:xfrm>
            <a:off x="203943" y="6545179"/>
            <a:ext cx="1162844" cy="161340"/>
          </a:xfrm>
          <a:prstGeom prst="rect">
            <a:avLst/>
          </a:prstGeom>
        </p:spPr>
      </p:pic>
      <p:sp>
        <p:nvSpPr>
          <p:cNvPr id="6" name="TextBox 5">
            <a:extLst>
              <a:ext uri="{FF2B5EF4-FFF2-40B4-BE49-F238E27FC236}">
                <a16:creationId xmlns:a16="http://schemas.microsoft.com/office/drawing/2014/main" id="{849AFDDC-9757-BEF1-5E3A-21A83F85F628}"/>
              </a:ext>
            </a:extLst>
          </p:cNvPr>
          <p:cNvSpPr txBox="1"/>
          <p:nvPr/>
        </p:nvSpPr>
        <p:spPr>
          <a:xfrm>
            <a:off x="206245" y="2644170"/>
            <a:ext cx="11779510" cy="1569660"/>
          </a:xfrm>
          <a:prstGeom prst="rect">
            <a:avLst/>
          </a:prstGeom>
          <a:noFill/>
        </p:spPr>
        <p:txBody>
          <a:bodyPr wrap="square">
            <a:spAutoFit/>
          </a:bodyPr>
          <a:lstStyle/>
          <a:p>
            <a:pPr algn="ctr">
              <a:spcBef>
                <a:spcPts val="600"/>
              </a:spcBef>
              <a:spcAft>
                <a:spcPts val="1200"/>
              </a:spcAft>
            </a:pPr>
            <a:r>
              <a:rPr lang="en-US" sz="3200" b="0" i="0" dirty="0">
                <a:solidFill>
                  <a:srgbClr val="000000"/>
                </a:solidFill>
                <a:effectLst/>
                <a:ea typeface="Verdana" panose="020B0604030504040204" pitchFamily="34" charset="0"/>
              </a:rPr>
              <a:t>How does the shortage of home care workers affect the quality of care for recipients, and how does this impact both families and the individuals receiving care?</a:t>
            </a:r>
          </a:p>
        </p:txBody>
      </p:sp>
    </p:spTree>
    <p:extLst>
      <p:ext uri="{BB962C8B-B14F-4D97-AF65-F5344CB8AC3E}">
        <p14:creationId xmlns:p14="http://schemas.microsoft.com/office/powerpoint/2010/main" val="1177858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40E6AB-D267-E1AD-82B7-BC89872421CF}"/>
              </a:ext>
            </a:extLst>
          </p:cNvPr>
          <p:cNvSpPr txBox="1"/>
          <p:nvPr/>
        </p:nvSpPr>
        <p:spPr>
          <a:xfrm>
            <a:off x="0" y="0"/>
            <a:ext cx="12192000" cy="1463040"/>
          </a:xfrm>
          <a:prstGeom prst="rect">
            <a:avLst/>
          </a:prstGeom>
          <a:solidFill>
            <a:srgbClr val="181333"/>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8A6AD014-37A8-4228-46BC-EA8202595089}"/>
              </a:ext>
            </a:extLst>
          </p:cNvPr>
          <p:cNvSpPr>
            <a:spLocks noGrp="1"/>
          </p:cNvSpPr>
          <p:nvPr>
            <p:ph type="title"/>
          </p:nvPr>
        </p:nvSpPr>
        <p:spPr>
          <a:xfrm>
            <a:off x="838200" y="365125"/>
            <a:ext cx="10515600" cy="838033"/>
          </a:xfrm>
        </p:spPr>
        <p:txBody>
          <a:bodyPr/>
          <a:lstStyle/>
          <a:p>
            <a:pPr algn="ctr"/>
            <a:r>
              <a:rPr lang="en-US" dirty="0">
                <a:solidFill>
                  <a:schemeClr val="bg1"/>
                </a:solidFill>
                <a:latin typeface="Georgia" panose="02040502050405020303" pitchFamily="18" charset="0"/>
              </a:rPr>
              <a:t>Panel Discussion</a:t>
            </a:r>
          </a:p>
        </p:txBody>
      </p:sp>
      <p:pic>
        <p:nvPicPr>
          <p:cNvPr id="4" name="Picture 3" descr="A black and white image of a light bulb and a compass&#10;&#10;Description automatically generated">
            <a:extLst>
              <a:ext uri="{FF2B5EF4-FFF2-40B4-BE49-F238E27FC236}">
                <a16:creationId xmlns:a16="http://schemas.microsoft.com/office/drawing/2014/main" id="{6C599D5E-9384-921D-F9D6-C4C2CA01B10F}"/>
              </a:ext>
            </a:extLst>
          </p:cNvPr>
          <p:cNvPicPr>
            <a:picLocks noChangeAspect="1"/>
          </p:cNvPicPr>
          <p:nvPr/>
        </p:nvPicPr>
        <p:blipFill rotWithShape="1">
          <a:blip r:embed="rId2" cstate="print">
            <a:biLevel thresh="25000"/>
            <a:extLst>
              <a:ext uri="{28A0092B-C50C-407E-A947-70E740481C1C}">
                <a14:useLocalDpi xmlns:a14="http://schemas.microsoft.com/office/drawing/2010/main" val="0"/>
              </a:ext>
            </a:extLst>
          </a:blip>
          <a:srcRect t="63327"/>
          <a:stretch/>
        </p:blipFill>
        <p:spPr>
          <a:xfrm>
            <a:off x="203943" y="6545179"/>
            <a:ext cx="1162844" cy="161340"/>
          </a:xfrm>
          <a:prstGeom prst="rect">
            <a:avLst/>
          </a:prstGeom>
        </p:spPr>
      </p:pic>
      <p:sp>
        <p:nvSpPr>
          <p:cNvPr id="6" name="TextBox 5">
            <a:extLst>
              <a:ext uri="{FF2B5EF4-FFF2-40B4-BE49-F238E27FC236}">
                <a16:creationId xmlns:a16="http://schemas.microsoft.com/office/drawing/2014/main" id="{849AFDDC-9757-BEF1-5E3A-21A83F85F628}"/>
              </a:ext>
            </a:extLst>
          </p:cNvPr>
          <p:cNvSpPr txBox="1"/>
          <p:nvPr/>
        </p:nvSpPr>
        <p:spPr>
          <a:xfrm>
            <a:off x="206245" y="2644170"/>
            <a:ext cx="11779510" cy="1569660"/>
          </a:xfrm>
          <a:prstGeom prst="rect">
            <a:avLst/>
          </a:prstGeom>
          <a:noFill/>
        </p:spPr>
        <p:txBody>
          <a:bodyPr wrap="square">
            <a:spAutoFit/>
          </a:bodyPr>
          <a:lstStyle/>
          <a:p>
            <a:pPr algn="ctr">
              <a:spcBef>
                <a:spcPts val="600"/>
              </a:spcBef>
              <a:spcAft>
                <a:spcPts val="1200"/>
              </a:spcAft>
            </a:pPr>
            <a:r>
              <a:rPr lang="en-US" sz="3200" b="0" i="0" dirty="0">
                <a:solidFill>
                  <a:srgbClr val="000000"/>
                </a:solidFill>
                <a:effectLst/>
                <a:ea typeface="Verdana" panose="020B0604030504040204" pitchFamily="34" charset="0"/>
              </a:rPr>
              <a:t>What are the broader economic consequences of an insufficient home care workforce, and how can advocates effectively present these issues to Southern legislators to drive policy changes?</a:t>
            </a:r>
          </a:p>
        </p:txBody>
      </p:sp>
    </p:spTree>
    <p:extLst>
      <p:ext uri="{BB962C8B-B14F-4D97-AF65-F5344CB8AC3E}">
        <p14:creationId xmlns:p14="http://schemas.microsoft.com/office/powerpoint/2010/main" val="3786599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40E6AB-D267-E1AD-82B7-BC89872421CF}"/>
              </a:ext>
            </a:extLst>
          </p:cNvPr>
          <p:cNvSpPr txBox="1"/>
          <p:nvPr/>
        </p:nvSpPr>
        <p:spPr>
          <a:xfrm>
            <a:off x="0" y="0"/>
            <a:ext cx="12192000" cy="1463040"/>
          </a:xfrm>
          <a:prstGeom prst="rect">
            <a:avLst/>
          </a:prstGeom>
          <a:solidFill>
            <a:srgbClr val="181333"/>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8A6AD014-37A8-4228-46BC-EA8202595089}"/>
              </a:ext>
            </a:extLst>
          </p:cNvPr>
          <p:cNvSpPr>
            <a:spLocks noGrp="1"/>
          </p:cNvSpPr>
          <p:nvPr>
            <p:ph type="title"/>
          </p:nvPr>
        </p:nvSpPr>
        <p:spPr>
          <a:xfrm>
            <a:off x="838200" y="365125"/>
            <a:ext cx="10515600" cy="838033"/>
          </a:xfrm>
        </p:spPr>
        <p:txBody>
          <a:bodyPr/>
          <a:lstStyle/>
          <a:p>
            <a:pPr algn="ctr"/>
            <a:r>
              <a:rPr lang="en-US" dirty="0">
                <a:solidFill>
                  <a:schemeClr val="bg1"/>
                </a:solidFill>
                <a:latin typeface="Georgia" panose="02040502050405020303" pitchFamily="18" charset="0"/>
              </a:rPr>
              <a:t>Panel Discussion</a:t>
            </a:r>
          </a:p>
        </p:txBody>
      </p:sp>
      <p:pic>
        <p:nvPicPr>
          <p:cNvPr id="4" name="Picture 3" descr="A black and white image of a light bulb and a compass&#10;&#10;Description automatically generated">
            <a:extLst>
              <a:ext uri="{FF2B5EF4-FFF2-40B4-BE49-F238E27FC236}">
                <a16:creationId xmlns:a16="http://schemas.microsoft.com/office/drawing/2014/main" id="{6C599D5E-9384-921D-F9D6-C4C2CA01B10F}"/>
              </a:ext>
            </a:extLst>
          </p:cNvPr>
          <p:cNvPicPr>
            <a:picLocks noChangeAspect="1"/>
          </p:cNvPicPr>
          <p:nvPr/>
        </p:nvPicPr>
        <p:blipFill rotWithShape="1">
          <a:blip r:embed="rId2" cstate="print">
            <a:biLevel thresh="25000"/>
            <a:extLst>
              <a:ext uri="{28A0092B-C50C-407E-A947-70E740481C1C}">
                <a14:useLocalDpi xmlns:a14="http://schemas.microsoft.com/office/drawing/2010/main" val="0"/>
              </a:ext>
            </a:extLst>
          </a:blip>
          <a:srcRect t="63327"/>
          <a:stretch/>
        </p:blipFill>
        <p:spPr>
          <a:xfrm>
            <a:off x="203943" y="6545179"/>
            <a:ext cx="1162844" cy="161340"/>
          </a:xfrm>
          <a:prstGeom prst="rect">
            <a:avLst/>
          </a:prstGeom>
        </p:spPr>
      </p:pic>
      <p:sp>
        <p:nvSpPr>
          <p:cNvPr id="6" name="TextBox 5">
            <a:extLst>
              <a:ext uri="{FF2B5EF4-FFF2-40B4-BE49-F238E27FC236}">
                <a16:creationId xmlns:a16="http://schemas.microsoft.com/office/drawing/2014/main" id="{849AFDDC-9757-BEF1-5E3A-21A83F85F628}"/>
              </a:ext>
            </a:extLst>
          </p:cNvPr>
          <p:cNvSpPr txBox="1"/>
          <p:nvPr/>
        </p:nvSpPr>
        <p:spPr>
          <a:xfrm>
            <a:off x="206245" y="2644170"/>
            <a:ext cx="11779510" cy="2062103"/>
          </a:xfrm>
          <a:prstGeom prst="rect">
            <a:avLst/>
          </a:prstGeom>
          <a:noFill/>
        </p:spPr>
        <p:txBody>
          <a:bodyPr wrap="square">
            <a:spAutoFit/>
          </a:bodyPr>
          <a:lstStyle/>
          <a:p>
            <a:pPr algn="ctr">
              <a:spcBef>
                <a:spcPts val="600"/>
              </a:spcBef>
              <a:spcAft>
                <a:spcPts val="1200"/>
              </a:spcAft>
            </a:pPr>
            <a:r>
              <a:rPr lang="en-US" sz="3200" b="0" i="0" dirty="0">
                <a:solidFill>
                  <a:srgbClr val="000000"/>
                </a:solidFill>
                <a:effectLst/>
                <a:ea typeface="Verdana" panose="020B0604030504040204" pitchFamily="34" charset="0"/>
              </a:rPr>
              <a:t>What unique challenges do rural areas face compared to urban settings in building a strong home care workforce, and what factors should decision-makers consider when developing workforce initiatives for these settings?</a:t>
            </a:r>
          </a:p>
        </p:txBody>
      </p:sp>
    </p:spTree>
    <p:extLst>
      <p:ext uri="{BB962C8B-B14F-4D97-AF65-F5344CB8AC3E}">
        <p14:creationId xmlns:p14="http://schemas.microsoft.com/office/powerpoint/2010/main" val="837817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43756C-6E89-C1E6-E110-F77D574F297D}"/>
              </a:ext>
            </a:extLst>
          </p:cNvPr>
          <p:cNvSpPr/>
          <p:nvPr/>
        </p:nvSpPr>
        <p:spPr>
          <a:xfrm>
            <a:off x="703951" y="827772"/>
            <a:ext cx="2618072" cy="432174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Stephen McCall | Altarum">
            <a:extLst>
              <a:ext uri="{FF2B5EF4-FFF2-40B4-BE49-F238E27FC236}">
                <a16:creationId xmlns:a16="http://schemas.microsoft.com/office/drawing/2014/main" id="{F93DC713-BFB2-3297-906E-65FA9D4783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8" b="-8"/>
          <a:stretch/>
        </p:blipFill>
        <p:spPr bwMode="auto">
          <a:xfrm>
            <a:off x="807888" y="1605949"/>
            <a:ext cx="2410198" cy="2410198"/>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03EB2AE-D64B-B60E-AD0F-F2DE3470CE53}"/>
              </a:ext>
            </a:extLst>
          </p:cNvPr>
          <p:cNvSpPr/>
          <p:nvPr/>
        </p:nvSpPr>
        <p:spPr>
          <a:xfrm>
            <a:off x="3425960" y="827771"/>
            <a:ext cx="2618072" cy="432174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A94464A-72ED-CF23-1FF0-59FD0678C251}"/>
              </a:ext>
            </a:extLst>
          </p:cNvPr>
          <p:cNvSpPr/>
          <p:nvPr/>
        </p:nvSpPr>
        <p:spPr>
          <a:xfrm>
            <a:off x="6147969" y="827771"/>
            <a:ext cx="2618072" cy="432174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05B2C33-1348-004E-DF01-2714B60CE538}"/>
              </a:ext>
            </a:extLst>
          </p:cNvPr>
          <p:cNvSpPr/>
          <p:nvPr/>
        </p:nvSpPr>
        <p:spPr>
          <a:xfrm>
            <a:off x="8869978" y="827771"/>
            <a:ext cx="2618072" cy="432174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Brieanne Lyda-McDonald, MSPH | MPH@UNC">
            <a:extLst>
              <a:ext uri="{FF2B5EF4-FFF2-40B4-BE49-F238E27FC236}">
                <a16:creationId xmlns:a16="http://schemas.microsoft.com/office/drawing/2014/main" id="{C40F6F66-26C5-2CDF-E6EF-FD960B4FFE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72" r="18730" b="1"/>
          <a:stretch/>
        </p:blipFill>
        <p:spPr bwMode="auto">
          <a:xfrm>
            <a:off x="3529897" y="1605949"/>
            <a:ext cx="2410198" cy="2410198"/>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1030" name="Picture 6" descr="Biden Promised to Fix Home Care for Seniors. Much More Help May Be Needed.  - The New York Times">
            <a:extLst>
              <a:ext uri="{FF2B5EF4-FFF2-40B4-BE49-F238E27FC236}">
                <a16:creationId xmlns:a16="http://schemas.microsoft.com/office/drawing/2014/main" id="{44611C13-E349-273A-A8D1-25580BC41C4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1250" r="22500"/>
          <a:stretch/>
        </p:blipFill>
        <p:spPr bwMode="auto">
          <a:xfrm>
            <a:off x="6251906" y="1605949"/>
            <a:ext cx="2410198" cy="2410198"/>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1032" name="Picture 8" descr="The Team - NCI-IDD">
            <a:extLst>
              <a:ext uri="{FF2B5EF4-FFF2-40B4-BE49-F238E27FC236}">
                <a16:creationId xmlns:a16="http://schemas.microsoft.com/office/drawing/2014/main" id="{EF427C75-7FF7-0F4C-60EE-021E0C6DAB6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r="-8" b="-8"/>
          <a:stretch/>
        </p:blipFill>
        <p:spPr bwMode="auto">
          <a:xfrm>
            <a:off x="8973915" y="1605949"/>
            <a:ext cx="2410198" cy="2410198"/>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64FB569-45CD-2780-D0F8-0F9CB7BA67D6}"/>
              </a:ext>
            </a:extLst>
          </p:cNvPr>
          <p:cNvSpPr txBox="1"/>
          <p:nvPr/>
        </p:nvSpPr>
        <p:spPr>
          <a:xfrm>
            <a:off x="8869978" y="4195937"/>
            <a:ext cx="2618072" cy="757130"/>
          </a:xfrm>
          <a:prstGeom prst="rect">
            <a:avLst/>
          </a:prstGeom>
          <a:noFill/>
        </p:spPr>
        <p:txBody>
          <a:bodyPr wrap="square" rtlCol="0">
            <a:spAutoFit/>
          </a:bodyPr>
          <a:lstStyle/>
          <a:p>
            <a:pPr algn="ctr">
              <a:lnSpc>
                <a:spcPct val="90000"/>
              </a:lnSpc>
            </a:pPr>
            <a:r>
              <a:rPr lang="en-US" sz="1200" dirty="0">
                <a:solidFill>
                  <a:schemeClr val="bg1"/>
                </a:solidFill>
                <a:latin typeface="Georgia" panose="02040502050405020303" pitchFamily="18" charset="0"/>
              </a:rPr>
              <a:t>Deputy Executive Director</a:t>
            </a:r>
            <a:br>
              <a:rPr lang="en-US" sz="1200" dirty="0">
                <a:solidFill>
                  <a:schemeClr val="bg1"/>
                </a:solidFill>
                <a:latin typeface="Georgia" panose="02040502050405020303" pitchFamily="18" charset="0"/>
              </a:rPr>
            </a:br>
            <a:r>
              <a:rPr lang="en-US" sz="1200" dirty="0">
                <a:solidFill>
                  <a:schemeClr val="bg1"/>
                </a:solidFill>
                <a:latin typeface="Georgia" panose="02040502050405020303" pitchFamily="18" charset="0"/>
              </a:rPr>
              <a:t>National Association of State Directors of Developmental Disabilities Services </a:t>
            </a:r>
          </a:p>
        </p:txBody>
      </p:sp>
      <p:sp>
        <p:nvSpPr>
          <p:cNvPr id="8" name="TextBox 7">
            <a:extLst>
              <a:ext uri="{FF2B5EF4-FFF2-40B4-BE49-F238E27FC236}">
                <a16:creationId xmlns:a16="http://schemas.microsoft.com/office/drawing/2014/main" id="{6428C608-1E2A-0773-D697-C68263DE0B39}"/>
              </a:ext>
            </a:extLst>
          </p:cNvPr>
          <p:cNvSpPr txBox="1"/>
          <p:nvPr/>
        </p:nvSpPr>
        <p:spPr>
          <a:xfrm>
            <a:off x="703951" y="868593"/>
            <a:ext cx="2618072" cy="646331"/>
          </a:xfrm>
          <a:prstGeom prst="rect">
            <a:avLst/>
          </a:prstGeom>
          <a:noFill/>
        </p:spPr>
        <p:txBody>
          <a:bodyPr wrap="square" rtlCol="0">
            <a:spAutoFit/>
          </a:bodyPr>
          <a:lstStyle/>
          <a:p>
            <a:pPr algn="ctr">
              <a:lnSpc>
                <a:spcPct val="90000"/>
              </a:lnSpc>
            </a:pPr>
            <a:r>
              <a:rPr lang="en-US" sz="2000" dirty="0">
                <a:solidFill>
                  <a:schemeClr val="bg1"/>
                </a:solidFill>
                <a:latin typeface="Georgia" panose="02040502050405020303" pitchFamily="18" charset="0"/>
              </a:rPr>
              <a:t>Stephen </a:t>
            </a:r>
            <a:br>
              <a:rPr lang="en-US" sz="2000" dirty="0">
                <a:solidFill>
                  <a:schemeClr val="bg1"/>
                </a:solidFill>
                <a:latin typeface="Georgia" panose="02040502050405020303" pitchFamily="18" charset="0"/>
              </a:rPr>
            </a:br>
            <a:r>
              <a:rPr lang="en-US" sz="2000" dirty="0">
                <a:solidFill>
                  <a:schemeClr val="bg1"/>
                </a:solidFill>
                <a:latin typeface="Georgia" panose="02040502050405020303" pitchFamily="18" charset="0"/>
              </a:rPr>
              <a:t>McCall</a:t>
            </a:r>
            <a:endParaRPr lang="en-US" sz="1400" dirty="0">
              <a:solidFill>
                <a:schemeClr val="bg1"/>
              </a:solidFill>
              <a:latin typeface="Georgia" panose="02040502050405020303" pitchFamily="18" charset="0"/>
            </a:endParaRPr>
          </a:p>
        </p:txBody>
      </p:sp>
      <p:sp>
        <p:nvSpPr>
          <p:cNvPr id="11" name="TextBox 10">
            <a:extLst>
              <a:ext uri="{FF2B5EF4-FFF2-40B4-BE49-F238E27FC236}">
                <a16:creationId xmlns:a16="http://schemas.microsoft.com/office/drawing/2014/main" id="{99F2062C-C575-04AA-61F6-D098626F7169}"/>
              </a:ext>
            </a:extLst>
          </p:cNvPr>
          <p:cNvSpPr txBox="1"/>
          <p:nvPr/>
        </p:nvSpPr>
        <p:spPr>
          <a:xfrm>
            <a:off x="6147969" y="868593"/>
            <a:ext cx="2618072" cy="646331"/>
          </a:xfrm>
          <a:prstGeom prst="rect">
            <a:avLst/>
          </a:prstGeom>
          <a:noFill/>
        </p:spPr>
        <p:txBody>
          <a:bodyPr wrap="square" rtlCol="0">
            <a:spAutoFit/>
          </a:bodyPr>
          <a:lstStyle/>
          <a:p>
            <a:pPr algn="ctr">
              <a:lnSpc>
                <a:spcPct val="90000"/>
              </a:lnSpc>
            </a:pPr>
            <a:r>
              <a:rPr lang="en-US" sz="2000" dirty="0">
                <a:solidFill>
                  <a:schemeClr val="bg1"/>
                </a:solidFill>
                <a:latin typeface="Georgia" panose="02040502050405020303" pitchFamily="18" charset="0"/>
              </a:rPr>
              <a:t>Alene</a:t>
            </a:r>
            <a:br>
              <a:rPr lang="en-US" sz="2000" dirty="0">
                <a:solidFill>
                  <a:schemeClr val="bg1"/>
                </a:solidFill>
                <a:latin typeface="Georgia" panose="02040502050405020303" pitchFamily="18" charset="0"/>
              </a:rPr>
            </a:br>
            <a:r>
              <a:rPr lang="en-US" sz="2000" dirty="0">
                <a:solidFill>
                  <a:schemeClr val="bg1"/>
                </a:solidFill>
                <a:latin typeface="Georgia" panose="02040502050405020303" pitchFamily="18" charset="0"/>
              </a:rPr>
              <a:t>Shaheed</a:t>
            </a:r>
            <a:endParaRPr lang="en-US" sz="1400" dirty="0">
              <a:solidFill>
                <a:schemeClr val="bg1"/>
              </a:solidFill>
              <a:latin typeface="Georgia" panose="02040502050405020303" pitchFamily="18" charset="0"/>
            </a:endParaRPr>
          </a:p>
        </p:txBody>
      </p:sp>
      <p:sp>
        <p:nvSpPr>
          <p:cNvPr id="12" name="TextBox 11">
            <a:extLst>
              <a:ext uri="{FF2B5EF4-FFF2-40B4-BE49-F238E27FC236}">
                <a16:creationId xmlns:a16="http://schemas.microsoft.com/office/drawing/2014/main" id="{B010F5A3-5457-2145-1150-254902B43CD9}"/>
              </a:ext>
            </a:extLst>
          </p:cNvPr>
          <p:cNvSpPr txBox="1"/>
          <p:nvPr/>
        </p:nvSpPr>
        <p:spPr>
          <a:xfrm>
            <a:off x="8869978" y="868593"/>
            <a:ext cx="2618072" cy="646331"/>
          </a:xfrm>
          <a:prstGeom prst="rect">
            <a:avLst/>
          </a:prstGeom>
          <a:noFill/>
        </p:spPr>
        <p:txBody>
          <a:bodyPr wrap="square" rtlCol="0">
            <a:spAutoFit/>
          </a:bodyPr>
          <a:lstStyle/>
          <a:p>
            <a:pPr algn="ctr">
              <a:lnSpc>
                <a:spcPct val="90000"/>
              </a:lnSpc>
            </a:pPr>
            <a:r>
              <a:rPr lang="en-US" sz="2000" dirty="0">
                <a:solidFill>
                  <a:schemeClr val="bg1"/>
                </a:solidFill>
                <a:latin typeface="Georgia" panose="02040502050405020303" pitchFamily="18" charset="0"/>
              </a:rPr>
              <a:t>Teja</a:t>
            </a:r>
            <a:br>
              <a:rPr lang="en-US" sz="2000" dirty="0">
                <a:solidFill>
                  <a:schemeClr val="bg1"/>
                </a:solidFill>
                <a:latin typeface="Georgia" panose="02040502050405020303" pitchFamily="18" charset="0"/>
              </a:rPr>
            </a:br>
            <a:r>
              <a:rPr lang="en-US" sz="2000" dirty="0">
                <a:solidFill>
                  <a:schemeClr val="bg1"/>
                </a:solidFill>
                <a:latin typeface="Georgia" panose="02040502050405020303" pitchFamily="18" charset="0"/>
              </a:rPr>
              <a:t>Stokes</a:t>
            </a:r>
            <a:endParaRPr lang="en-US" sz="1400" dirty="0">
              <a:solidFill>
                <a:schemeClr val="bg1"/>
              </a:solidFill>
              <a:latin typeface="Georgia" panose="02040502050405020303" pitchFamily="18" charset="0"/>
            </a:endParaRPr>
          </a:p>
        </p:txBody>
      </p:sp>
      <p:sp>
        <p:nvSpPr>
          <p:cNvPr id="13" name="TextBox 12">
            <a:extLst>
              <a:ext uri="{FF2B5EF4-FFF2-40B4-BE49-F238E27FC236}">
                <a16:creationId xmlns:a16="http://schemas.microsoft.com/office/drawing/2014/main" id="{EF8AE884-89A6-EC8D-4BE5-58C29B227031}"/>
              </a:ext>
            </a:extLst>
          </p:cNvPr>
          <p:cNvSpPr txBox="1"/>
          <p:nvPr/>
        </p:nvSpPr>
        <p:spPr>
          <a:xfrm>
            <a:off x="3425960" y="868593"/>
            <a:ext cx="2618072" cy="646331"/>
          </a:xfrm>
          <a:prstGeom prst="rect">
            <a:avLst/>
          </a:prstGeom>
          <a:noFill/>
        </p:spPr>
        <p:txBody>
          <a:bodyPr wrap="square" rtlCol="0">
            <a:spAutoFit/>
          </a:bodyPr>
          <a:lstStyle/>
          <a:p>
            <a:pPr algn="ctr">
              <a:lnSpc>
                <a:spcPct val="90000"/>
              </a:lnSpc>
            </a:pPr>
            <a:r>
              <a:rPr lang="en-US" sz="2000" dirty="0">
                <a:solidFill>
                  <a:schemeClr val="bg1"/>
                </a:solidFill>
                <a:latin typeface="Georgia" panose="02040502050405020303" pitchFamily="18" charset="0"/>
              </a:rPr>
              <a:t>Brieanne</a:t>
            </a:r>
            <a:br>
              <a:rPr lang="en-US" sz="2000" dirty="0">
                <a:solidFill>
                  <a:schemeClr val="bg1"/>
                </a:solidFill>
                <a:latin typeface="Georgia" panose="02040502050405020303" pitchFamily="18" charset="0"/>
              </a:rPr>
            </a:br>
            <a:r>
              <a:rPr lang="en-US" sz="2000" dirty="0">
                <a:solidFill>
                  <a:schemeClr val="bg1"/>
                </a:solidFill>
                <a:latin typeface="Georgia" panose="02040502050405020303" pitchFamily="18" charset="0"/>
              </a:rPr>
              <a:t>Lyda-McDonald</a:t>
            </a:r>
            <a:endParaRPr lang="en-US" sz="1400" dirty="0">
              <a:solidFill>
                <a:schemeClr val="bg1"/>
              </a:solidFill>
              <a:latin typeface="Georgia" panose="02040502050405020303" pitchFamily="18" charset="0"/>
            </a:endParaRPr>
          </a:p>
        </p:txBody>
      </p:sp>
      <p:sp>
        <p:nvSpPr>
          <p:cNvPr id="14" name="TextBox 13">
            <a:extLst>
              <a:ext uri="{FF2B5EF4-FFF2-40B4-BE49-F238E27FC236}">
                <a16:creationId xmlns:a16="http://schemas.microsoft.com/office/drawing/2014/main" id="{9011AB95-6E3C-EFDE-6D51-2C1EBC35E294}"/>
              </a:ext>
            </a:extLst>
          </p:cNvPr>
          <p:cNvSpPr txBox="1"/>
          <p:nvPr/>
        </p:nvSpPr>
        <p:spPr>
          <a:xfrm>
            <a:off x="6096000" y="4279037"/>
            <a:ext cx="2618072" cy="590931"/>
          </a:xfrm>
          <a:prstGeom prst="rect">
            <a:avLst/>
          </a:prstGeom>
          <a:noFill/>
        </p:spPr>
        <p:txBody>
          <a:bodyPr wrap="square" rtlCol="0">
            <a:spAutoFit/>
          </a:bodyPr>
          <a:lstStyle/>
          <a:p>
            <a:pPr algn="ctr">
              <a:lnSpc>
                <a:spcPct val="90000"/>
              </a:lnSpc>
            </a:pPr>
            <a:r>
              <a:rPr lang="en-US" sz="1200" dirty="0">
                <a:solidFill>
                  <a:schemeClr val="bg1"/>
                </a:solidFill>
                <a:latin typeface="Georgia" panose="02040502050405020303" pitchFamily="18" charset="0"/>
              </a:rPr>
              <a:t>New York Times Featured </a:t>
            </a:r>
            <a:br>
              <a:rPr lang="en-US" sz="1200" dirty="0">
                <a:solidFill>
                  <a:schemeClr val="bg1"/>
                </a:solidFill>
                <a:latin typeface="Georgia" panose="02040502050405020303" pitchFamily="18" charset="0"/>
              </a:rPr>
            </a:br>
            <a:r>
              <a:rPr lang="en-US" sz="1200" dirty="0">
                <a:solidFill>
                  <a:schemeClr val="bg1"/>
                </a:solidFill>
                <a:latin typeface="Georgia" panose="02040502050405020303" pitchFamily="18" charset="0"/>
              </a:rPr>
              <a:t>Florida-Based Disability </a:t>
            </a:r>
            <a:br>
              <a:rPr lang="en-US" sz="1200" dirty="0">
                <a:solidFill>
                  <a:schemeClr val="bg1"/>
                </a:solidFill>
                <a:latin typeface="Georgia" panose="02040502050405020303" pitchFamily="18" charset="0"/>
              </a:rPr>
            </a:br>
            <a:r>
              <a:rPr lang="en-US" sz="1200" dirty="0">
                <a:solidFill>
                  <a:schemeClr val="bg1"/>
                </a:solidFill>
                <a:latin typeface="Georgia" panose="02040502050405020303" pitchFamily="18" charset="0"/>
              </a:rPr>
              <a:t>Advocate</a:t>
            </a:r>
          </a:p>
        </p:txBody>
      </p:sp>
      <p:sp>
        <p:nvSpPr>
          <p:cNvPr id="15" name="TextBox 14">
            <a:extLst>
              <a:ext uri="{FF2B5EF4-FFF2-40B4-BE49-F238E27FC236}">
                <a16:creationId xmlns:a16="http://schemas.microsoft.com/office/drawing/2014/main" id="{2084687D-D61B-776A-ABF7-B8D6294590F2}"/>
              </a:ext>
            </a:extLst>
          </p:cNvPr>
          <p:cNvSpPr txBox="1"/>
          <p:nvPr/>
        </p:nvSpPr>
        <p:spPr>
          <a:xfrm>
            <a:off x="3425960" y="4279037"/>
            <a:ext cx="2618072" cy="590931"/>
          </a:xfrm>
          <a:prstGeom prst="rect">
            <a:avLst/>
          </a:prstGeom>
          <a:noFill/>
        </p:spPr>
        <p:txBody>
          <a:bodyPr wrap="square" rtlCol="0">
            <a:spAutoFit/>
          </a:bodyPr>
          <a:lstStyle/>
          <a:p>
            <a:pPr algn="ctr">
              <a:lnSpc>
                <a:spcPct val="90000"/>
              </a:lnSpc>
            </a:pPr>
            <a:r>
              <a:rPr lang="en-US" sz="1200" dirty="0">
                <a:solidFill>
                  <a:schemeClr val="bg1"/>
                </a:solidFill>
                <a:latin typeface="Georgia" panose="02040502050405020303" pitchFamily="18" charset="0"/>
              </a:rPr>
              <a:t>Project Director</a:t>
            </a:r>
            <a:br>
              <a:rPr lang="en-US" sz="1200" dirty="0">
                <a:solidFill>
                  <a:schemeClr val="bg1"/>
                </a:solidFill>
                <a:latin typeface="Georgia" panose="02040502050405020303" pitchFamily="18" charset="0"/>
              </a:rPr>
            </a:br>
            <a:r>
              <a:rPr lang="en-US" sz="1200" dirty="0">
                <a:solidFill>
                  <a:schemeClr val="bg1"/>
                </a:solidFill>
                <a:latin typeface="Georgia" panose="02040502050405020303" pitchFamily="18" charset="0"/>
              </a:rPr>
              <a:t>North Carolina Institute of Medicine</a:t>
            </a:r>
          </a:p>
        </p:txBody>
      </p:sp>
      <p:sp>
        <p:nvSpPr>
          <p:cNvPr id="16" name="TextBox 15">
            <a:extLst>
              <a:ext uri="{FF2B5EF4-FFF2-40B4-BE49-F238E27FC236}">
                <a16:creationId xmlns:a16="http://schemas.microsoft.com/office/drawing/2014/main" id="{A4E28E6D-DA58-835B-91EC-72B83AC6FAF8}"/>
              </a:ext>
            </a:extLst>
          </p:cNvPr>
          <p:cNvSpPr txBox="1"/>
          <p:nvPr/>
        </p:nvSpPr>
        <p:spPr>
          <a:xfrm>
            <a:off x="729935" y="4279037"/>
            <a:ext cx="2618072" cy="590931"/>
          </a:xfrm>
          <a:prstGeom prst="rect">
            <a:avLst/>
          </a:prstGeom>
          <a:noFill/>
        </p:spPr>
        <p:txBody>
          <a:bodyPr wrap="square" rtlCol="0">
            <a:spAutoFit/>
          </a:bodyPr>
          <a:lstStyle/>
          <a:p>
            <a:pPr algn="ctr">
              <a:lnSpc>
                <a:spcPct val="90000"/>
              </a:lnSpc>
            </a:pPr>
            <a:r>
              <a:rPr lang="en-US" sz="1200" dirty="0">
                <a:solidFill>
                  <a:schemeClr val="bg1"/>
                </a:solidFill>
                <a:latin typeface="Georgia" panose="02040502050405020303" pitchFamily="18" charset="0"/>
              </a:rPr>
              <a:t>Senior Analyst</a:t>
            </a:r>
            <a:br>
              <a:rPr lang="en-US" sz="1200" dirty="0">
                <a:solidFill>
                  <a:schemeClr val="bg1"/>
                </a:solidFill>
                <a:latin typeface="Georgia" panose="02040502050405020303" pitchFamily="18" charset="0"/>
              </a:rPr>
            </a:br>
            <a:r>
              <a:rPr lang="en-US" sz="1200" dirty="0">
                <a:solidFill>
                  <a:schemeClr val="bg1"/>
                </a:solidFill>
                <a:latin typeface="Georgia" panose="02040502050405020303" pitchFamily="18" charset="0"/>
              </a:rPr>
              <a:t>Health Economics and Policy</a:t>
            </a:r>
            <a:br>
              <a:rPr lang="en-US" sz="1200" dirty="0">
                <a:solidFill>
                  <a:schemeClr val="bg1"/>
                </a:solidFill>
                <a:latin typeface="Georgia" panose="02040502050405020303" pitchFamily="18" charset="0"/>
              </a:rPr>
            </a:br>
            <a:r>
              <a:rPr lang="en-US" sz="1200" dirty="0">
                <a:solidFill>
                  <a:schemeClr val="bg1"/>
                </a:solidFill>
                <a:latin typeface="Georgia" panose="02040502050405020303" pitchFamily="18" charset="0"/>
              </a:rPr>
              <a:t>Altarum</a:t>
            </a:r>
          </a:p>
        </p:txBody>
      </p:sp>
      <p:pic>
        <p:nvPicPr>
          <p:cNvPr id="17" name="Picture 16" descr="A black and white image of a light bulb and a compass&#10;&#10;Description automatically generated">
            <a:extLst>
              <a:ext uri="{FF2B5EF4-FFF2-40B4-BE49-F238E27FC236}">
                <a16:creationId xmlns:a16="http://schemas.microsoft.com/office/drawing/2014/main" id="{1875B969-D943-A349-5EBE-CC820918B2CE}"/>
              </a:ext>
            </a:extLst>
          </p:cNvPr>
          <p:cNvPicPr>
            <a:picLocks noChangeAspect="1"/>
          </p:cNvPicPr>
          <p:nvPr/>
        </p:nvPicPr>
        <p:blipFill rotWithShape="1">
          <a:blip r:embed="rId6" cstate="print">
            <a:biLevel thresh="25000"/>
            <a:extLst>
              <a:ext uri="{28A0092B-C50C-407E-A947-70E740481C1C}">
                <a14:useLocalDpi xmlns:a14="http://schemas.microsoft.com/office/drawing/2010/main" val="0"/>
              </a:ext>
            </a:extLst>
          </a:blip>
          <a:srcRect t="63327"/>
          <a:stretch/>
        </p:blipFill>
        <p:spPr>
          <a:xfrm>
            <a:off x="203943" y="6545179"/>
            <a:ext cx="1162844" cy="161340"/>
          </a:xfrm>
          <a:prstGeom prst="rect">
            <a:avLst/>
          </a:prstGeom>
        </p:spPr>
      </p:pic>
      <p:pic>
        <p:nvPicPr>
          <p:cNvPr id="7" name="Picture 6" descr="A person wearing glasses and a head wrap&#10;&#10;Description automatically generated">
            <a:extLst>
              <a:ext uri="{FF2B5EF4-FFF2-40B4-BE49-F238E27FC236}">
                <a16:creationId xmlns:a16="http://schemas.microsoft.com/office/drawing/2014/main" id="{D77D5344-A854-A7F5-2629-6B5AEE87EB2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 t="14263" r="1582" b="30698"/>
          <a:stretch/>
        </p:blipFill>
        <p:spPr>
          <a:xfrm>
            <a:off x="6251906" y="1611047"/>
            <a:ext cx="2414016" cy="2400002"/>
          </a:xfrm>
          <a:prstGeom prst="flowChartConnector">
            <a:avLst/>
          </a:prstGeom>
        </p:spPr>
      </p:pic>
    </p:spTree>
    <p:extLst>
      <p:ext uri="{BB962C8B-B14F-4D97-AF65-F5344CB8AC3E}">
        <p14:creationId xmlns:p14="http://schemas.microsoft.com/office/powerpoint/2010/main" val="2021357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40E6AB-D267-E1AD-82B7-BC89872421CF}"/>
              </a:ext>
            </a:extLst>
          </p:cNvPr>
          <p:cNvSpPr txBox="1"/>
          <p:nvPr/>
        </p:nvSpPr>
        <p:spPr>
          <a:xfrm>
            <a:off x="0" y="0"/>
            <a:ext cx="12192000" cy="1463040"/>
          </a:xfrm>
          <a:prstGeom prst="rect">
            <a:avLst/>
          </a:prstGeom>
          <a:solidFill>
            <a:srgbClr val="181333"/>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8A6AD014-37A8-4228-46BC-EA8202595089}"/>
              </a:ext>
            </a:extLst>
          </p:cNvPr>
          <p:cNvSpPr>
            <a:spLocks noGrp="1"/>
          </p:cNvSpPr>
          <p:nvPr>
            <p:ph type="title"/>
          </p:nvPr>
        </p:nvSpPr>
        <p:spPr>
          <a:xfrm>
            <a:off x="838200" y="365125"/>
            <a:ext cx="10515600" cy="838033"/>
          </a:xfrm>
        </p:spPr>
        <p:txBody>
          <a:bodyPr/>
          <a:lstStyle/>
          <a:p>
            <a:pPr algn="ctr"/>
            <a:r>
              <a:rPr lang="en-US" dirty="0">
                <a:solidFill>
                  <a:schemeClr val="bg1"/>
                </a:solidFill>
                <a:latin typeface="Georgia" panose="02040502050405020303" pitchFamily="18" charset="0"/>
              </a:rPr>
              <a:t>Panel Discussion</a:t>
            </a:r>
          </a:p>
        </p:txBody>
      </p:sp>
      <p:pic>
        <p:nvPicPr>
          <p:cNvPr id="4" name="Picture 3" descr="A black and white image of a light bulb and a compass&#10;&#10;Description automatically generated">
            <a:extLst>
              <a:ext uri="{FF2B5EF4-FFF2-40B4-BE49-F238E27FC236}">
                <a16:creationId xmlns:a16="http://schemas.microsoft.com/office/drawing/2014/main" id="{6C599D5E-9384-921D-F9D6-C4C2CA01B10F}"/>
              </a:ext>
            </a:extLst>
          </p:cNvPr>
          <p:cNvPicPr>
            <a:picLocks noChangeAspect="1"/>
          </p:cNvPicPr>
          <p:nvPr/>
        </p:nvPicPr>
        <p:blipFill rotWithShape="1">
          <a:blip r:embed="rId2" cstate="print">
            <a:biLevel thresh="25000"/>
            <a:extLst>
              <a:ext uri="{28A0092B-C50C-407E-A947-70E740481C1C}">
                <a14:useLocalDpi xmlns:a14="http://schemas.microsoft.com/office/drawing/2010/main" val="0"/>
              </a:ext>
            </a:extLst>
          </a:blip>
          <a:srcRect t="63327"/>
          <a:stretch/>
        </p:blipFill>
        <p:spPr>
          <a:xfrm>
            <a:off x="203943" y="6545179"/>
            <a:ext cx="1162844" cy="161340"/>
          </a:xfrm>
          <a:prstGeom prst="rect">
            <a:avLst/>
          </a:prstGeom>
        </p:spPr>
      </p:pic>
      <p:sp>
        <p:nvSpPr>
          <p:cNvPr id="6" name="TextBox 5">
            <a:extLst>
              <a:ext uri="{FF2B5EF4-FFF2-40B4-BE49-F238E27FC236}">
                <a16:creationId xmlns:a16="http://schemas.microsoft.com/office/drawing/2014/main" id="{849AFDDC-9757-BEF1-5E3A-21A83F85F628}"/>
              </a:ext>
            </a:extLst>
          </p:cNvPr>
          <p:cNvSpPr txBox="1"/>
          <p:nvPr/>
        </p:nvSpPr>
        <p:spPr>
          <a:xfrm>
            <a:off x="206245" y="2644170"/>
            <a:ext cx="11779510" cy="2292935"/>
          </a:xfrm>
          <a:prstGeom prst="rect">
            <a:avLst/>
          </a:prstGeom>
          <a:noFill/>
        </p:spPr>
        <p:txBody>
          <a:bodyPr wrap="square">
            <a:spAutoFit/>
          </a:bodyPr>
          <a:lstStyle/>
          <a:p>
            <a:pPr algn="ctr">
              <a:spcBef>
                <a:spcPts val="600"/>
              </a:spcBef>
              <a:spcAft>
                <a:spcPts val="1200"/>
              </a:spcAft>
            </a:pPr>
            <a:r>
              <a:rPr lang="en-US" sz="3200" b="0" i="0" dirty="0">
                <a:solidFill>
                  <a:srgbClr val="000000"/>
                </a:solidFill>
                <a:effectLst/>
                <a:ea typeface="Verdana" panose="020B0604030504040204" pitchFamily="34" charset="0"/>
              </a:rPr>
              <a:t>What are the most promising ARPA-funded strategies that you’ve seen implemented to strengthen the home care workforce?</a:t>
            </a:r>
          </a:p>
          <a:p>
            <a:pPr algn="ctr">
              <a:spcBef>
                <a:spcPts val="600"/>
              </a:spcBef>
              <a:spcAft>
                <a:spcPts val="1200"/>
              </a:spcAft>
            </a:pPr>
            <a:r>
              <a:rPr lang="en-US" sz="3200" dirty="0">
                <a:solidFill>
                  <a:srgbClr val="000000"/>
                </a:solidFill>
                <a:ea typeface="Verdana" panose="020B0604030504040204" pitchFamily="34" charset="0"/>
              </a:rPr>
              <a:t>W</a:t>
            </a:r>
            <a:r>
              <a:rPr lang="en-US" sz="3200" b="0" i="0" dirty="0">
                <a:solidFill>
                  <a:srgbClr val="000000"/>
                </a:solidFill>
                <a:effectLst/>
                <a:ea typeface="Verdana" panose="020B0604030504040204" pitchFamily="34" charset="0"/>
              </a:rPr>
              <a:t>hat would be needed to introduce or expand similar efforts across the Southern states?</a:t>
            </a:r>
          </a:p>
        </p:txBody>
      </p:sp>
    </p:spTree>
    <p:extLst>
      <p:ext uri="{BB962C8B-B14F-4D97-AF65-F5344CB8AC3E}">
        <p14:creationId xmlns:p14="http://schemas.microsoft.com/office/powerpoint/2010/main" val="1688819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40E6AB-D267-E1AD-82B7-BC89872421CF}"/>
              </a:ext>
            </a:extLst>
          </p:cNvPr>
          <p:cNvSpPr txBox="1"/>
          <p:nvPr/>
        </p:nvSpPr>
        <p:spPr>
          <a:xfrm>
            <a:off x="0" y="0"/>
            <a:ext cx="12192000" cy="1463040"/>
          </a:xfrm>
          <a:prstGeom prst="rect">
            <a:avLst/>
          </a:prstGeom>
          <a:solidFill>
            <a:srgbClr val="181333"/>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8A6AD014-37A8-4228-46BC-EA8202595089}"/>
              </a:ext>
            </a:extLst>
          </p:cNvPr>
          <p:cNvSpPr>
            <a:spLocks noGrp="1"/>
          </p:cNvSpPr>
          <p:nvPr>
            <p:ph type="title"/>
          </p:nvPr>
        </p:nvSpPr>
        <p:spPr>
          <a:xfrm>
            <a:off x="838200" y="365125"/>
            <a:ext cx="10515600" cy="838033"/>
          </a:xfrm>
        </p:spPr>
        <p:txBody>
          <a:bodyPr/>
          <a:lstStyle/>
          <a:p>
            <a:pPr algn="ctr"/>
            <a:r>
              <a:rPr lang="en-US" dirty="0">
                <a:solidFill>
                  <a:schemeClr val="bg1"/>
                </a:solidFill>
                <a:latin typeface="Georgia" panose="02040502050405020303" pitchFamily="18" charset="0"/>
              </a:rPr>
              <a:t>Panel Discussion</a:t>
            </a:r>
          </a:p>
        </p:txBody>
      </p:sp>
      <p:pic>
        <p:nvPicPr>
          <p:cNvPr id="4" name="Picture 3" descr="A black and white image of a light bulb and a compass&#10;&#10;Description automatically generated">
            <a:extLst>
              <a:ext uri="{FF2B5EF4-FFF2-40B4-BE49-F238E27FC236}">
                <a16:creationId xmlns:a16="http://schemas.microsoft.com/office/drawing/2014/main" id="{6C599D5E-9384-921D-F9D6-C4C2CA01B10F}"/>
              </a:ext>
            </a:extLst>
          </p:cNvPr>
          <p:cNvPicPr>
            <a:picLocks noChangeAspect="1"/>
          </p:cNvPicPr>
          <p:nvPr/>
        </p:nvPicPr>
        <p:blipFill rotWithShape="1">
          <a:blip r:embed="rId2" cstate="print">
            <a:biLevel thresh="25000"/>
            <a:extLst>
              <a:ext uri="{28A0092B-C50C-407E-A947-70E740481C1C}">
                <a14:useLocalDpi xmlns:a14="http://schemas.microsoft.com/office/drawing/2010/main" val="0"/>
              </a:ext>
            </a:extLst>
          </a:blip>
          <a:srcRect t="63327"/>
          <a:stretch/>
        </p:blipFill>
        <p:spPr>
          <a:xfrm>
            <a:off x="203943" y="6545179"/>
            <a:ext cx="1162844" cy="161340"/>
          </a:xfrm>
          <a:prstGeom prst="rect">
            <a:avLst/>
          </a:prstGeom>
        </p:spPr>
      </p:pic>
      <p:sp>
        <p:nvSpPr>
          <p:cNvPr id="6" name="TextBox 5">
            <a:extLst>
              <a:ext uri="{FF2B5EF4-FFF2-40B4-BE49-F238E27FC236}">
                <a16:creationId xmlns:a16="http://schemas.microsoft.com/office/drawing/2014/main" id="{849AFDDC-9757-BEF1-5E3A-21A83F85F628}"/>
              </a:ext>
            </a:extLst>
          </p:cNvPr>
          <p:cNvSpPr txBox="1"/>
          <p:nvPr/>
        </p:nvSpPr>
        <p:spPr>
          <a:xfrm>
            <a:off x="206245" y="2644170"/>
            <a:ext cx="11779510" cy="1569660"/>
          </a:xfrm>
          <a:prstGeom prst="rect">
            <a:avLst/>
          </a:prstGeom>
          <a:noFill/>
        </p:spPr>
        <p:txBody>
          <a:bodyPr wrap="square">
            <a:spAutoFit/>
          </a:bodyPr>
          <a:lstStyle/>
          <a:p>
            <a:pPr algn="ctr">
              <a:spcBef>
                <a:spcPts val="600"/>
              </a:spcBef>
              <a:spcAft>
                <a:spcPts val="1200"/>
              </a:spcAft>
            </a:pPr>
            <a:r>
              <a:rPr lang="en-US" sz="3200" b="0" i="0" dirty="0">
                <a:solidFill>
                  <a:srgbClr val="000000"/>
                </a:solidFill>
                <a:effectLst/>
                <a:ea typeface="Verdana" panose="020B0604030504040204" pitchFamily="34" charset="0"/>
              </a:rPr>
              <a:t>What do states need to do to effectively sustain ARPA-funded investments in workforce improvements once ARPA funds are exhausted?</a:t>
            </a:r>
          </a:p>
        </p:txBody>
      </p:sp>
    </p:spTree>
    <p:extLst>
      <p:ext uri="{BB962C8B-B14F-4D97-AF65-F5344CB8AC3E}">
        <p14:creationId xmlns:p14="http://schemas.microsoft.com/office/powerpoint/2010/main" val="4288160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40E6AB-D267-E1AD-82B7-BC89872421CF}"/>
              </a:ext>
            </a:extLst>
          </p:cNvPr>
          <p:cNvSpPr txBox="1"/>
          <p:nvPr/>
        </p:nvSpPr>
        <p:spPr>
          <a:xfrm>
            <a:off x="0" y="0"/>
            <a:ext cx="12192000" cy="1463040"/>
          </a:xfrm>
          <a:prstGeom prst="rect">
            <a:avLst/>
          </a:prstGeom>
          <a:solidFill>
            <a:srgbClr val="181333"/>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8A6AD014-37A8-4228-46BC-EA8202595089}"/>
              </a:ext>
            </a:extLst>
          </p:cNvPr>
          <p:cNvSpPr>
            <a:spLocks noGrp="1"/>
          </p:cNvSpPr>
          <p:nvPr>
            <p:ph type="title"/>
          </p:nvPr>
        </p:nvSpPr>
        <p:spPr>
          <a:xfrm>
            <a:off x="838200" y="365125"/>
            <a:ext cx="10515600" cy="838033"/>
          </a:xfrm>
        </p:spPr>
        <p:txBody>
          <a:bodyPr/>
          <a:lstStyle/>
          <a:p>
            <a:pPr algn="ctr"/>
            <a:r>
              <a:rPr lang="en-US" dirty="0">
                <a:solidFill>
                  <a:schemeClr val="bg1"/>
                </a:solidFill>
                <a:latin typeface="Georgia" panose="02040502050405020303" pitchFamily="18" charset="0"/>
              </a:rPr>
              <a:t>Panel Discussion</a:t>
            </a:r>
          </a:p>
        </p:txBody>
      </p:sp>
      <p:pic>
        <p:nvPicPr>
          <p:cNvPr id="4" name="Picture 3" descr="A black and white image of a light bulb and a compass&#10;&#10;Description automatically generated">
            <a:extLst>
              <a:ext uri="{FF2B5EF4-FFF2-40B4-BE49-F238E27FC236}">
                <a16:creationId xmlns:a16="http://schemas.microsoft.com/office/drawing/2014/main" id="{6C599D5E-9384-921D-F9D6-C4C2CA01B10F}"/>
              </a:ext>
            </a:extLst>
          </p:cNvPr>
          <p:cNvPicPr>
            <a:picLocks noChangeAspect="1"/>
          </p:cNvPicPr>
          <p:nvPr/>
        </p:nvPicPr>
        <p:blipFill rotWithShape="1">
          <a:blip r:embed="rId2" cstate="print">
            <a:biLevel thresh="25000"/>
            <a:extLst>
              <a:ext uri="{28A0092B-C50C-407E-A947-70E740481C1C}">
                <a14:useLocalDpi xmlns:a14="http://schemas.microsoft.com/office/drawing/2010/main" val="0"/>
              </a:ext>
            </a:extLst>
          </a:blip>
          <a:srcRect t="63327"/>
          <a:stretch/>
        </p:blipFill>
        <p:spPr>
          <a:xfrm>
            <a:off x="203943" y="6545179"/>
            <a:ext cx="1162844" cy="161340"/>
          </a:xfrm>
          <a:prstGeom prst="rect">
            <a:avLst/>
          </a:prstGeom>
        </p:spPr>
      </p:pic>
      <p:sp>
        <p:nvSpPr>
          <p:cNvPr id="6" name="TextBox 5">
            <a:extLst>
              <a:ext uri="{FF2B5EF4-FFF2-40B4-BE49-F238E27FC236}">
                <a16:creationId xmlns:a16="http://schemas.microsoft.com/office/drawing/2014/main" id="{849AFDDC-9757-BEF1-5E3A-21A83F85F628}"/>
              </a:ext>
            </a:extLst>
          </p:cNvPr>
          <p:cNvSpPr txBox="1"/>
          <p:nvPr/>
        </p:nvSpPr>
        <p:spPr>
          <a:xfrm>
            <a:off x="206245" y="2644170"/>
            <a:ext cx="11779510" cy="2046714"/>
          </a:xfrm>
          <a:prstGeom prst="rect">
            <a:avLst/>
          </a:prstGeom>
          <a:noFill/>
        </p:spPr>
        <p:txBody>
          <a:bodyPr wrap="square">
            <a:spAutoFit/>
          </a:bodyPr>
          <a:lstStyle/>
          <a:p>
            <a:pPr algn="ctr">
              <a:spcBef>
                <a:spcPts val="600"/>
              </a:spcBef>
              <a:spcAft>
                <a:spcPts val="1200"/>
              </a:spcAft>
            </a:pPr>
            <a:r>
              <a:rPr lang="en-US" sz="2800" b="0" i="0" dirty="0">
                <a:solidFill>
                  <a:srgbClr val="000000"/>
                </a:solidFill>
                <a:effectLst/>
                <a:ea typeface="Verdana" panose="020B0604030504040204" pitchFamily="34" charset="0"/>
              </a:rPr>
              <a:t>Looking ahead, what actions should legislators, advocates, private sector employers, and/or community members prioritize to:</a:t>
            </a:r>
          </a:p>
          <a:p>
            <a:pPr marL="514350" indent="-514350" algn="ctr">
              <a:spcBef>
                <a:spcPts val="600"/>
              </a:spcBef>
              <a:spcAft>
                <a:spcPts val="1200"/>
              </a:spcAft>
              <a:buAutoNum type="alphaLcParenBoth"/>
            </a:pPr>
            <a:r>
              <a:rPr lang="en-US" sz="2800" dirty="0">
                <a:solidFill>
                  <a:srgbClr val="000000"/>
                </a:solidFill>
                <a:ea typeface="Verdana" panose="020B0604030504040204" pitchFamily="34" charset="0"/>
              </a:rPr>
              <a:t>I</a:t>
            </a:r>
            <a:r>
              <a:rPr lang="en-US" sz="2800" b="0" i="0" dirty="0">
                <a:solidFill>
                  <a:srgbClr val="000000"/>
                </a:solidFill>
                <a:effectLst/>
                <a:ea typeface="Verdana" panose="020B0604030504040204" pitchFamily="34" charset="0"/>
              </a:rPr>
              <a:t>mprove recruitment and retention of home care workers, and</a:t>
            </a:r>
            <a:br>
              <a:rPr lang="en-US" sz="2800" b="0" i="0" dirty="0">
                <a:solidFill>
                  <a:srgbClr val="000000"/>
                </a:solidFill>
                <a:effectLst/>
                <a:ea typeface="Verdana" panose="020B0604030504040204" pitchFamily="34" charset="0"/>
              </a:rPr>
            </a:br>
            <a:r>
              <a:rPr lang="en-US" sz="2800" b="0" i="0" dirty="0">
                <a:solidFill>
                  <a:srgbClr val="000000"/>
                </a:solidFill>
                <a:effectLst/>
                <a:ea typeface="Verdana" panose="020B0604030504040204" pitchFamily="34" charset="0"/>
              </a:rPr>
              <a:t>(b) quality of care for </a:t>
            </a:r>
            <a:r>
              <a:rPr lang="en-US" sz="2800" dirty="0">
                <a:solidFill>
                  <a:srgbClr val="000000"/>
                </a:solidFill>
                <a:ea typeface="Verdana" panose="020B0604030504040204" pitchFamily="34" charset="0"/>
              </a:rPr>
              <a:t>the individuals they support</a:t>
            </a:r>
            <a:r>
              <a:rPr lang="en-US" sz="2800" b="0" i="0" dirty="0">
                <a:solidFill>
                  <a:srgbClr val="000000"/>
                </a:solidFill>
                <a:effectLst/>
                <a:ea typeface="Verdana" panose="020B0604030504040204" pitchFamily="34" charset="0"/>
              </a:rPr>
              <a:t>?</a:t>
            </a:r>
          </a:p>
        </p:txBody>
      </p:sp>
    </p:spTree>
    <p:extLst>
      <p:ext uri="{BB962C8B-B14F-4D97-AF65-F5344CB8AC3E}">
        <p14:creationId xmlns:p14="http://schemas.microsoft.com/office/powerpoint/2010/main" val="514768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40E6AB-D267-E1AD-82B7-BC89872421CF}"/>
              </a:ext>
            </a:extLst>
          </p:cNvPr>
          <p:cNvSpPr txBox="1"/>
          <p:nvPr/>
        </p:nvSpPr>
        <p:spPr>
          <a:xfrm>
            <a:off x="0" y="0"/>
            <a:ext cx="12192000" cy="4572000"/>
          </a:xfrm>
          <a:prstGeom prst="rect">
            <a:avLst/>
          </a:prstGeom>
          <a:solidFill>
            <a:srgbClr val="181333"/>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8A6AD014-37A8-4228-46BC-EA8202595089}"/>
              </a:ext>
            </a:extLst>
          </p:cNvPr>
          <p:cNvSpPr>
            <a:spLocks noGrp="1"/>
          </p:cNvSpPr>
          <p:nvPr>
            <p:ph type="title"/>
          </p:nvPr>
        </p:nvSpPr>
        <p:spPr>
          <a:xfrm>
            <a:off x="785365" y="1866983"/>
            <a:ext cx="10515600" cy="838033"/>
          </a:xfrm>
        </p:spPr>
        <p:txBody>
          <a:bodyPr/>
          <a:lstStyle/>
          <a:p>
            <a:pPr algn="ctr"/>
            <a:r>
              <a:rPr lang="en-US" dirty="0">
                <a:solidFill>
                  <a:schemeClr val="bg1"/>
                </a:solidFill>
                <a:latin typeface="Georgia" panose="02040502050405020303" pitchFamily="18" charset="0"/>
              </a:rPr>
              <a:t>Q&amp;A</a:t>
            </a:r>
          </a:p>
        </p:txBody>
      </p:sp>
      <p:pic>
        <p:nvPicPr>
          <p:cNvPr id="4" name="Picture 3" descr="A black and white image of a light bulb and a compass&#10;&#10;Description automatically generated">
            <a:extLst>
              <a:ext uri="{FF2B5EF4-FFF2-40B4-BE49-F238E27FC236}">
                <a16:creationId xmlns:a16="http://schemas.microsoft.com/office/drawing/2014/main" id="{6C599D5E-9384-921D-F9D6-C4C2CA01B10F}"/>
              </a:ext>
            </a:extLst>
          </p:cNvPr>
          <p:cNvPicPr>
            <a:picLocks noChangeAspect="1"/>
          </p:cNvPicPr>
          <p:nvPr/>
        </p:nvPicPr>
        <p:blipFill rotWithShape="1">
          <a:blip r:embed="rId2" cstate="print">
            <a:biLevel thresh="25000"/>
            <a:extLst>
              <a:ext uri="{28A0092B-C50C-407E-A947-70E740481C1C}">
                <a14:useLocalDpi xmlns:a14="http://schemas.microsoft.com/office/drawing/2010/main" val="0"/>
              </a:ext>
            </a:extLst>
          </a:blip>
          <a:srcRect t="63327"/>
          <a:stretch/>
        </p:blipFill>
        <p:spPr>
          <a:xfrm>
            <a:off x="203943" y="6545179"/>
            <a:ext cx="1162844" cy="161340"/>
          </a:xfrm>
          <a:prstGeom prst="rect">
            <a:avLst/>
          </a:prstGeom>
        </p:spPr>
      </p:pic>
    </p:spTree>
    <p:extLst>
      <p:ext uri="{BB962C8B-B14F-4D97-AF65-F5344CB8AC3E}">
        <p14:creationId xmlns:p14="http://schemas.microsoft.com/office/powerpoint/2010/main" val="2081525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AD014-37A8-4228-46BC-EA8202595089}"/>
              </a:ext>
            </a:extLst>
          </p:cNvPr>
          <p:cNvSpPr>
            <a:spLocks noGrp="1"/>
          </p:cNvSpPr>
          <p:nvPr>
            <p:ph type="title"/>
          </p:nvPr>
        </p:nvSpPr>
        <p:spPr>
          <a:xfrm>
            <a:off x="774733" y="497790"/>
            <a:ext cx="10706110" cy="5862420"/>
          </a:xfrm>
        </p:spPr>
        <p:txBody>
          <a:bodyPr>
            <a:noAutofit/>
          </a:bodyPr>
          <a:lstStyle/>
          <a:p>
            <a:pPr algn="ctr">
              <a:lnSpc>
                <a:spcPct val="100000"/>
              </a:lnSpc>
              <a:spcBef>
                <a:spcPts val="600"/>
              </a:spcBef>
              <a:spcAft>
                <a:spcPts val="600"/>
              </a:spcAft>
            </a:pPr>
            <a:r>
              <a:rPr lang="en-US" sz="1600" dirty="0">
                <a:latin typeface="+mn-lt"/>
              </a:rPr>
              <a:t>Special thanks to our panelists, our funders, the Robert Wood Johnson Foundation, and Webinar attendees.</a:t>
            </a:r>
            <a:br>
              <a:rPr lang="en-US" sz="1600" dirty="0">
                <a:latin typeface="+mn-lt"/>
              </a:rPr>
            </a:br>
            <a:br>
              <a:rPr lang="en-US" sz="1600" dirty="0">
                <a:latin typeface="+mn-lt"/>
              </a:rPr>
            </a:br>
            <a:br>
              <a:rPr lang="en-US" sz="1600" dirty="0">
                <a:latin typeface="+mn-lt"/>
              </a:rPr>
            </a:br>
            <a:r>
              <a:rPr lang="en-US" sz="1600" dirty="0">
                <a:latin typeface="+mn-lt"/>
              </a:rPr>
              <a:t>Please send all questions and comments to:</a:t>
            </a:r>
            <a:br>
              <a:rPr lang="en-US" sz="1600" dirty="0">
                <a:latin typeface="+mn-lt"/>
              </a:rPr>
            </a:br>
            <a:br>
              <a:rPr lang="en-US" sz="1600" dirty="0">
                <a:latin typeface="+mn-lt"/>
              </a:rPr>
            </a:br>
            <a:r>
              <a:rPr lang="en-US" sz="1600" dirty="0">
                <a:latin typeface="+mn-lt"/>
                <a:hlinkClick r:id="rId2"/>
              </a:rPr>
              <a:t>Britt.Sanderson@altarum.org</a:t>
            </a:r>
            <a:br>
              <a:rPr lang="en-US" sz="1600" dirty="0">
                <a:latin typeface="+mn-lt"/>
              </a:rPr>
            </a:br>
            <a:r>
              <a:rPr lang="en-US" sz="1600" dirty="0">
                <a:latin typeface="+mn-lt"/>
                <a:hlinkClick r:id="rId3"/>
              </a:rPr>
              <a:t>Stephen.McCall@altarum.org</a:t>
            </a:r>
            <a:br>
              <a:rPr lang="en-US" sz="1600" dirty="0">
                <a:latin typeface="+mn-lt"/>
              </a:rPr>
            </a:br>
            <a:r>
              <a:rPr lang="en-US" sz="1600" dirty="0">
                <a:latin typeface="+mn-lt"/>
                <a:hlinkClick r:id="rId4"/>
              </a:rPr>
              <a:t>Beth.Beaudin-Seiler@altarum.org</a:t>
            </a:r>
            <a:br>
              <a:rPr lang="en-US" sz="1600" dirty="0">
                <a:latin typeface="+mn-lt"/>
              </a:rPr>
            </a:br>
            <a:endParaRPr lang="en-US" sz="1600" dirty="0">
              <a:latin typeface="+mn-lt"/>
            </a:endParaRPr>
          </a:p>
        </p:txBody>
      </p:sp>
      <p:grpSp>
        <p:nvGrpSpPr>
          <p:cNvPr id="6" name="Group 2">
            <a:extLst>
              <a:ext uri="{FF2B5EF4-FFF2-40B4-BE49-F238E27FC236}">
                <a16:creationId xmlns:a16="http://schemas.microsoft.com/office/drawing/2014/main" id="{4A36826A-2E26-6E9D-F6D3-D8FF53593BFD}"/>
              </a:ext>
            </a:extLst>
          </p:cNvPr>
          <p:cNvGrpSpPr>
            <a:grpSpLocks/>
          </p:cNvGrpSpPr>
          <p:nvPr/>
        </p:nvGrpSpPr>
        <p:grpSpPr bwMode="auto">
          <a:xfrm>
            <a:off x="211755" y="5701063"/>
            <a:ext cx="1000125" cy="931863"/>
            <a:chOff x="115871044" y="112183136"/>
            <a:chExt cx="697540" cy="651135"/>
          </a:xfrm>
        </p:grpSpPr>
        <p:pic>
          <p:nvPicPr>
            <p:cNvPr id="13315" name="Picture 3">
              <a:extLst>
                <a:ext uri="{FF2B5EF4-FFF2-40B4-BE49-F238E27FC236}">
                  <a16:creationId xmlns:a16="http://schemas.microsoft.com/office/drawing/2014/main" id="{DC6BE85D-866E-5F1A-376C-FBEACBC99B3D}"/>
                </a:ext>
              </a:extLst>
            </p:cNvPr>
            <p:cNvPicPr>
              <a:picLocks noChangeAspect="1" noChangeArrowheads="1"/>
            </p:cNvPicPr>
            <p:nvPr/>
          </p:nvPicPr>
          <p:blipFill>
            <a:blip r:embed="rId5" cstate="print">
              <a:lum bright="-20000" contrast="40000"/>
              <a:extLst>
                <a:ext uri="{28A0092B-C50C-407E-A947-70E740481C1C}">
                  <a14:useLocalDpi xmlns:a14="http://schemas.microsoft.com/office/drawing/2010/main" val="0"/>
                </a:ext>
              </a:extLst>
            </a:blip>
            <a:srcRect l="3412" r="3412"/>
            <a:stretch>
              <a:fillRect/>
            </a:stretch>
          </p:blipFill>
          <p:spPr bwMode="auto">
            <a:xfrm>
              <a:off x="116238740" y="112183136"/>
              <a:ext cx="324532" cy="32657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3316" name="Picture 4">
              <a:extLst>
                <a:ext uri="{FF2B5EF4-FFF2-40B4-BE49-F238E27FC236}">
                  <a16:creationId xmlns:a16="http://schemas.microsoft.com/office/drawing/2014/main" id="{95FEE78D-33EC-A7B9-6D25-7B86EDA77705}"/>
                </a:ext>
              </a:extLst>
            </p:cNvPr>
            <p:cNvPicPr>
              <a:picLocks noChangeAspect="1" noChangeArrowheads="1"/>
            </p:cNvPicPr>
            <p:nvPr/>
          </p:nvPicPr>
          <p:blipFill>
            <a:blip r:embed="rId6" cstate="print">
              <a:lum bright="-20000" contrast="40000"/>
              <a:extLst>
                <a:ext uri="{28A0092B-C50C-407E-A947-70E740481C1C}">
                  <a14:useLocalDpi xmlns:a14="http://schemas.microsoft.com/office/drawing/2010/main" val="0"/>
                </a:ext>
              </a:extLst>
            </a:blip>
            <a:srcRect l="3905" r="3905"/>
            <a:stretch>
              <a:fillRect/>
            </a:stretch>
          </p:blipFill>
          <p:spPr bwMode="auto">
            <a:xfrm>
              <a:off x="115891034" y="112183136"/>
              <a:ext cx="332435" cy="32580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3317" name="Picture 5">
              <a:extLst>
                <a:ext uri="{FF2B5EF4-FFF2-40B4-BE49-F238E27FC236}">
                  <a16:creationId xmlns:a16="http://schemas.microsoft.com/office/drawing/2014/main" id="{21C3E345-323B-CD89-F3D6-6E925306AA64}"/>
                </a:ext>
              </a:extLst>
            </p:cNvPr>
            <p:cNvPicPr>
              <a:picLocks noChangeAspect="1" noChangeArrowheads="1"/>
            </p:cNvPicPr>
            <p:nvPr/>
          </p:nvPicPr>
          <p:blipFill>
            <a:blip r:embed="rId7" cstate="print">
              <a:lum bright="-20000" contrast="40000"/>
              <a:extLst>
                <a:ext uri="{28A0092B-C50C-407E-A947-70E740481C1C}">
                  <a14:useLocalDpi xmlns:a14="http://schemas.microsoft.com/office/drawing/2010/main" val="0"/>
                </a:ext>
              </a:extLst>
            </a:blip>
            <a:srcRect/>
            <a:stretch>
              <a:fillRect/>
            </a:stretch>
          </p:blipFill>
          <p:spPr bwMode="auto">
            <a:xfrm>
              <a:off x="115871044" y="112500636"/>
              <a:ext cx="372660" cy="33363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3318" name="Picture 6">
              <a:extLst>
                <a:ext uri="{FF2B5EF4-FFF2-40B4-BE49-F238E27FC236}">
                  <a16:creationId xmlns:a16="http://schemas.microsoft.com/office/drawing/2014/main" id="{3E8F6C0D-09A8-35D9-CD55-CF1C907CA058}"/>
                </a:ext>
              </a:extLst>
            </p:cNvPr>
            <p:cNvPicPr>
              <a:picLocks noChangeAspect="1" noChangeArrowheads="1"/>
            </p:cNvPicPr>
            <p:nvPr/>
          </p:nvPicPr>
          <p:blipFill>
            <a:blip r:embed="rId8" cstate="print">
              <a:lum bright="-20000" contrast="40000"/>
              <a:extLst>
                <a:ext uri="{28A0092B-C50C-407E-A947-70E740481C1C}">
                  <a14:useLocalDpi xmlns:a14="http://schemas.microsoft.com/office/drawing/2010/main" val="0"/>
                </a:ext>
              </a:extLst>
            </a:blip>
            <a:srcRect/>
            <a:stretch>
              <a:fillRect/>
            </a:stretch>
          </p:blipFill>
          <p:spPr bwMode="auto">
            <a:xfrm>
              <a:off x="116219354" y="112505764"/>
              <a:ext cx="349230" cy="32533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grpSp>
        <p:nvGrpSpPr>
          <p:cNvPr id="7" name="Group 7">
            <a:extLst>
              <a:ext uri="{FF2B5EF4-FFF2-40B4-BE49-F238E27FC236}">
                <a16:creationId xmlns:a16="http://schemas.microsoft.com/office/drawing/2014/main" id="{FECFCEB8-BEC5-BE5A-3163-40256532BCF3}"/>
              </a:ext>
            </a:extLst>
          </p:cNvPr>
          <p:cNvGrpSpPr>
            <a:grpSpLocks/>
          </p:cNvGrpSpPr>
          <p:nvPr/>
        </p:nvGrpSpPr>
        <p:grpSpPr bwMode="auto">
          <a:xfrm>
            <a:off x="1303955" y="5999513"/>
            <a:ext cx="1966913" cy="257175"/>
            <a:chOff x="109018915" y="113380625"/>
            <a:chExt cx="1968112" cy="257495"/>
          </a:xfrm>
        </p:grpSpPr>
        <p:pic>
          <p:nvPicPr>
            <p:cNvPr id="13320" name="Picture 8">
              <a:extLst>
                <a:ext uri="{FF2B5EF4-FFF2-40B4-BE49-F238E27FC236}">
                  <a16:creationId xmlns:a16="http://schemas.microsoft.com/office/drawing/2014/main" id="{822C7F19-133F-AA88-C11A-E2684DCD71E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9018915" y="113380625"/>
              <a:ext cx="257495" cy="257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8" name="Text Box 9">
              <a:extLst>
                <a:ext uri="{FF2B5EF4-FFF2-40B4-BE49-F238E27FC236}">
                  <a16:creationId xmlns:a16="http://schemas.microsoft.com/office/drawing/2014/main" id="{C42BCB28-166C-D439-32D2-3FFC77E2D75A}"/>
                </a:ext>
              </a:extLst>
            </p:cNvPr>
            <p:cNvSpPr txBox="1">
              <a:spLocks noChangeArrowheads="1"/>
            </p:cNvSpPr>
            <p:nvPr/>
          </p:nvSpPr>
          <p:spPr bwMode="auto">
            <a:xfrm>
              <a:off x="109309459" y="113409520"/>
              <a:ext cx="1677568" cy="19972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40505E"/>
                  </a:solidFill>
                  <a:effectLst/>
                  <a:latin typeface="HelveticaNeueforSAS" panose="020B0604020202020204" pitchFamily="34" charset="0"/>
                </a:rPr>
                <a:t>twitter.com/HealthValueHub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9" name="Group 10">
            <a:extLst>
              <a:ext uri="{FF2B5EF4-FFF2-40B4-BE49-F238E27FC236}">
                <a16:creationId xmlns:a16="http://schemas.microsoft.com/office/drawing/2014/main" id="{596FE3B2-100D-465C-739C-9E2C76D9C5E7}"/>
              </a:ext>
            </a:extLst>
          </p:cNvPr>
          <p:cNvGrpSpPr>
            <a:grpSpLocks/>
          </p:cNvGrpSpPr>
          <p:nvPr/>
        </p:nvGrpSpPr>
        <p:grpSpPr bwMode="auto">
          <a:xfrm>
            <a:off x="1303955" y="6336063"/>
            <a:ext cx="2833688" cy="257175"/>
            <a:chOff x="109018915" y="113662161"/>
            <a:chExt cx="2834935" cy="257495"/>
          </a:xfrm>
        </p:grpSpPr>
        <p:pic>
          <p:nvPicPr>
            <p:cNvPr id="13323" name="Picture 11">
              <a:extLst>
                <a:ext uri="{FF2B5EF4-FFF2-40B4-BE49-F238E27FC236}">
                  <a16:creationId xmlns:a16="http://schemas.microsoft.com/office/drawing/2014/main" id="{0AD7FCB7-7E70-9A8C-ABDB-D9EA980AC38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9018915" y="113662161"/>
              <a:ext cx="257495" cy="257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0" name="Text Box 12">
              <a:extLst>
                <a:ext uri="{FF2B5EF4-FFF2-40B4-BE49-F238E27FC236}">
                  <a16:creationId xmlns:a16="http://schemas.microsoft.com/office/drawing/2014/main" id="{D2312296-13F2-257A-FEE1-1A8563C1DE05}"/>
                </a:ext>
              </a:extLst>
            </p:cNvPr>
            <p:cNvSpPr txBox="1">
              <a:spLocks noChangeArrowheads="1"/>
            </p:cNvSpPr>
            <p:nvPr/>
          </p:nvSpPr>
          <p:spPr bwMode="auto">
            <a:xfrm>
              <a:off x="109291396" y="113695702"/>
              <a:ext cx="2562454" cy="19751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40505E"/>
                  </a:solidFill>
                  <a:effectLst/>
                  <a:latin typeface="HelveticaNeueforSAS" panose="020B0604020202020204" pitchFamily="34" charset="0"/>
                </a:rPr>
                <a:t>linkedin.com/company/healthcarevaluehub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11" name="Group 13">
            <a:extLst>
              <a:ext uri="{FF2B5EF4-FFF2-40B4-BE49-F238E27FC236}">
                <a16:creationId xmlns:a16="http://schemas.microsoft.com/office/drawing/2014/main" id="{2B8D178F-36AB-BFB9-3AA4-EEF208E56569}"/>
              </a:ext>
            </a:extLst>
          </p:cNvPr>
          <p:cNvGrpSpPr>
            <a:grpSpLocks/>
          </p:cNvGrpSpPr>
          <p:nvPr/>
        </p:nvGrpSpPr>
        <p:grpSpPr bwMode="auto">
          <a:xfrm>
            <a:off x="1303955" y="5701063"/>
            <a:ext cx="1639888" cy="223838"/>
            <a:chOff x="109018915" y="113150613"/>
            <a:chExt cx="1640295" cy="223830"/>
          </a:xfrm>
        </p:grpSpPr>
        <p:pic>
          <p:nvPicPr>
            <p:cNvPr id="13326" name="Picture 14">
              <a:extLst>
                <a:ext uri="{FF2B5EF4-FFF2-40B4-BE49-F238E27FC236}">
                  <a16:creationId xmlns:a16="http://schemas.microsoft.com/office/drawing/2014/main" id="{0733F421-935B-97D4-F67A-CA5A5A8AEB5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9018915" y="113150613"/>
              <a:ext cx="243767" cy="220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2" name="Text Box 15">
              <a:extLst>
                <a:ext uri="{FF2B5EF4-FFF2-40B4-BE49-F238E27FC236}">
                  <a16:creationId xmlns:a16="http://schemas.microsoft.com/office/drawing/2014/main" id="{ED598BEF-B002-F5DD-CAAD-CF9A7EDE6AA5}"/>
                </a:ext>
              </a:extLst>
            </p:cNvPr>
            <p:cNvSpPr txBox="1">
              <a:spLocks noChangeArrowheads="1"/>
            </p:cNvSpPr>
            <p:nvPr/>
          </p:nvSpPr>
          <p:spPr bwMode="auto">
            <a:xfrm>
              <a:off x="109291396" y="113162302"/>
              <a:ext cx="1367814" cy="21214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40505E"/>
                  </a:solidFill>
                  <a:effectLst/>
                  <a:latin typeface="HelveticaNeueforSAS" panose="020B0604020202020204" pitchFamily="34" charset="0"/>
                </a:rPr>
                <a:t>HubInfo@altarum.org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13" name="Text Box 16">
            <a:extLst>
              <a:ext uri="{FF2B5EF4-FFF2-40B4-BE49-F238E27FC236}">
                <a16:creationId xmlns:a16="http://schemas.microsoft.com/office/drawing/2014/main" id="{85ECAB32-C860-9AC8-D9CD-FFBAD30CA5B0}"/>
              </a:ext>
            </a:extLst>
          </p:cNvPr>
          <p:cNvSpPr txBox="1">
            <a:spLocks noChangeArrowheads="1"/>
          </p:cNvSpPr>
          <p:nvPr/>
        </p:nvSpPr>
        <p:spPr bwMode="auto">
          <a:xfrm>
            <a:off x="6721510" y="5719884"/>
            <a:ext cx="5245100" cy="7744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HelveticaNeueforSAS" panose="020B0604020202020204" pitchFamily="34" charset="0"/>
              </a:rPr>
              <a:t>With support from Arnold Ventures and the Robert Wood Johnson Foundation, the Healthcare Value Hub provides free, timely information about the policies and practices that address high health care costs and poor quality, bringing better value to consumers. The Hub is part of Altarum, a nonprofit organization with the mission of creating a better, more sustainable future for all by applying research-based and field-tested solutions that transform our systems of health and health care.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42299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C48B49-6135-48B6-AC0F-97E5D8D1F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BDBCD5-6379-020D-FBA0-130D18AA307B}"/>
              </a:ext>
            </a:extLst>
          </p:cNvPr>
          <p:cNvSpPr>
            <a:spLocks noGrp="1"/>
          </p:cNvSpPr>
          <p:nvPr>
            <p:ph type="ctrTitle"/>
          </p:nvPr>
        </p:nvSpPr>
        <p:spPr>
          <a:xfrm>
            <a:off x="1329766" y="1146412"/>
            <a:ext cx="9014348" cy="2402006"/>
          </a:xfrm>
        </p:spPr>
        <p:txBody>
          <a:bodyPr anchor="b">
            <a:normAutofit/>
          </a:bodyPr>
          <a:lstStyle/>
          <a:p>
            <a:pPr>
              <a:spcBef>
                <a:spcPct val="0"/>
              </a:spcBef>
              <a:spcAft>
                <a:spcPts val="600"/>
              </a:spcAft>
            </a:pPr>
            <a:r>
              <a:rPr lang="en-US" sz="3000" b="1" i="0" dirty="0">
                <a:effectLst/>
                <a:latin typeface="Georgia" panose="02040502050405020303" pitchFamily="18" charset="0"/>
                <a:ea typeface="+mj-ea"/>
                <a:cs typeface="+mj-cs"/>
              </a:rPr>
              <a:t>Supporting the </a:t>
            </a:r>
            <a:r>
              <a:rPr lang="en-US" sz="3000" b="1" dirty="0">
                <a:latin typeface="Georgia" panose="02040502050405020303" pitchFamily="18" charset="0"/>
              </a:rPr>
              <a:t>Home Care Workforce Across the Southern United States:</a:t>
            </a:r>
            <a:br>
              <a:rPr lang="en-US" sz="3000" b="1" dirty="0">
                <a:latin typeface="Georgia" panose="02040502050405020303" pitchFamily="18" charset="0"/>
              </a:rPr>
            </a:br>
            <a:br>
              <a:rPr lang="en-US" sz="3000" b="1" dirty="0">
                <a:latin typeface="Georgia" panose="02040502050405020303" pitchFamily="18" charset="0"/>
              </a:rPr>
            </a:br>
            <a:r>
              <a:rPr lang="en-US" sz="2400" b="1" dirty="0">
                <a:latin typeface="Georgia" panose="02040502050405020303" pitchFamily="18" charset="0"/>
              </a:rPr>
              <a:t>Impetus, Exploration and Policy Strategies</a:t>
            </a:r>
            <a:br>
              <a:rPr lang="en-US" sz="3000" b="1" dirty="0">
                <a:latin typeface="Georgia" panose="02040502050405020303" pitchFamily="18" charset="0"/>
              </a:rPr>
            </a:br>
            <a:endParaRPr lang="en-US" sz="3000" b="1" dirty="0">
              <a:latin typeface="Georgia" panose="02040502050405020303" pitchFamily="18" charset="0"/>
            </a:endParaRPr>
          </a:p>
        </p:txBody>
      </p:sp>
      <p:sp>
        <p:nvSpPr>
          <p:cNvPr id="11" name="Rectangle 10">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 y="4374554"/>
            <a:ext cx="12192007" cy="2483444"/>
          </a:xfrm>
          <a:prstGeom prst="rect">
            <a:avLst/>
          </a:prstGeom>
          <a:gradFill>
            <a:gsLst>
              <a:gs pos="0">
                <a:schemeClr val="accent1">
                  <a:lumMod val="75000"/>
                </a:schemeClr>
              </a:gs>
              <a:gs pos="100000">
                <a:srgbClr val="000000"/>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40655" y="4374554"/>
            <a:ext cx="4051344" cy="2483446"/>
          </a:xfrm>
          <a:prstGeom prst="rect">
            <a:avLst/>
          </a:prstGeom>
          <a:gradFill>
            <a:gsLst>
              <a:gs pos="4000">
                <a:schemeClr val="accent1">
                  <a:alpha val="21000"/>
                </a:schemeClr>
              </a:gs>
              <a:gs pos="83000">
                <a:schemeClr val="accent1">
                  <a:lumMod val="50000"/>
                  <a:alpha val="61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256AC18-FB41-4977-8B0C-F5082335A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379429"/>
            <a:ext cx="12191984" cy="1953928"/>
          </a:xfrm>
          <a:prstGeom prst="rect">
            <a:avLst/>
          </a:prstGeom>
          <a:gradFill>
            <a:gsLst>
              <a:gs pos="32000">
                <a:schemeClr val="accent1">
                  <a:lumMod val="50000"/>
                  <a:alpha val="0"/>
                </a:schemeClr>
              </a:gs>
              <a:gs pos="100000">
                <a:schemeClr val="accent1">
                  <a:alpha val="5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 y="4380927"/>
            <a:ext cx="12192000" cy="2019443"/>
          </a:xfrm>
          <a:prstGeom prst="rect">
            <a:avLst/>
          </a:prstGeom>
          <a:gradFill>
            <a:gsLst>
              <a:gs pos="32000">
                <a:schemeClr val="accent1">
                  <a:lumMod val="50000"/>
                  <a:alpha val="0"/>
                </a:schemeClr>
              </a:gs>
              <a:gs pos="100000">
                <a:srgbClr val="000000">
                  <a:alpha val="45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BF6BC87-36FD-7000-83AF-9FAAA1031968}"/>
              </a:ext>
            </a:extLst>
          </p:cNvPr>
          <p:cNvSpPr txBox="1"/>
          <p:nvPr/>
        </p:nvSpPr>
        <p:spPr>
          <a:xfrm>
            <a:off x="0" y="4374554"/>
            <a:ext cx="12192000" cy="2483445"/>
          </a:xfrm>
          <a:prstGeom prst="rect">
            <a:avLst/>
          </a:prstGeom>
          <a:solidFill>
            <a:srgbClr val="181333"/>
          </a:solidFill>
        </p:spPr>
        <p:txBody>
          <a:bodyPr wrap="square" rtlCol="0">
            <a:spAutoFit/>
          </a:bodyPr>
          <a:lstStyle/>
          <a:p>
            <a:endParaRPr lang="en-US" dirty="0"/>
          </a:p>
        </p:txBody>
      </p:sp>
      <p:sp>
        <p:nvSpPr>
          <p:cNvPr id="3" name="Subtitle 2">
            <a:extLst>
              <a:ext uri="{FF2B5EF4-FFF2-40B4-BE49-F238E27FC236}">
                <a16:creationId xmlns:a16="http://schemas.microsoft.com/office/drawing/2014/main" id="{B58B0A59-5157-01C0-CA41-C96B2921D901}"/>
              </a:ext>
            </a:extLst>
          </p:cNvPr>
          <p:cNvSpPr>
            <a:spLocks noGrp="1"/>
          </p:cNvSpPr>
          <p:nvPr>
            <p:ph type="subTitle" idx="1"/>
          </p:nvPr>
        </p:nvSpPr>
        <p:spPr>
          <a:xfrm>
            <a:off x="1329765" y="4892722"/>
            <a:ext cx="6387155" cy="1078173"/>
          </a:xfrm>
        </p:spPr>
        <p:txBody>
          <a:bodyPr anchor="ctr">
            <a:normAutofit/>
          </a:bodyPr>
          <a:lstStyle/>
          <a:p>
            <a:pPr algn="l"/>
            <a:br>
              <a:rPr lang="en-US" sz="2200" b="1" dirty="0">
                <a:solidFill>
                  <a:srgbClr val="FFFFFF"/>
                </a:solidFill>
                <a:latin typeface="Georgia" panose="02040502050405020303" pitchFamily="18" charset="0"/>
                <a:ea typeface="+mj-ea"/>
                <a:cs typeface="+mj-cs"/>
              </a:rPr>
            </a:br>
            <a:r>
              <a:rPr lang="en-US" sz="2200" b="1" dirty="0">
                <a:solidFill>
                  <a:srgbClr val="FFFFFF"/>
                </a:solidFill>
                <a:latin typeface="Georgia" panose="02040502050405020303" pitchFamily="18" charset="0"/>
                <a:ea typeface="+mj-ea"/>
                <a:cs typeface="+mj-cs"/>
              </a:rPr>
              <a:t>Stephen McCall</a:t>
            </a:r>
            <a:br>
              <a:rPr lang="en-US" sz="2200" dirty="0">
                <a:solidFill>
                  <a:srgbClr val="FFFFFF"/>
                </a:solidFill>
                <a:latin typeface="Georgia" panose="02040502050405020303" pitchFamily="18" charset="0"/>
                <a:ea typeface="+mj-ea"/>
                <a:cs typeface="+mj-cs"/>
              </a:rPr>
            </a:br>
            <a:r>
              <a:rPr lang="en-US" sz="2200" dirty="0">
                <a:solidFill>
                  <a:srgbClr val="FFFFFF"/>
                </a:solidFill>
                <a:latin typeface="Georgia" panose="02040502050405020303" pitchFamily="18" charset="0"/>
                <a:ea typeface="+mj-ea"/>
                <a:cs typeface="+mj-cs"/>
              </a:rPr>
              <a:t>Senior Analyst, Altarum</a:t>
            </a:r>
            <a:endParaRPr lang="en-US" sz="2200" dirty="0">
              <a:solidFill>
                <a:srgbClr val="FFFFFF"/>
              </a:solidFill>
            </a:endParaRPr>
          </a:p>
        </p:txBody>
      </p:sp>
      <p:pic>
        <p:nvPicPr>
          <p:cNvPr id="4" name="Picture 3" descr="A black and white image of a light bulb and a compass&#10;&#10;Description automatically generated">
            <a:extLst>
              <a:ext uri="{FF2B5EF4-FFF2-40B4-BE49-F238E27FC236}">
                <a16:creationId xmlns:a16="http://schemas.microsoft.com/office/drawing/2014/main" id="{393929C6-50C7-8AFD-FDD3-3B1AC9DD6379}"/>
              </a:ext>
            </a:extLst>
          </p:cNvPr>
          <p:cNvPicPr>
            <a:picLocks noChangeAspect="1"/>
          </p:cNvPicPr>
          <p:nvPr/>
        </p:nvPicPr>
        <p:blipFill rotWithShape="1">
          <a:blip r:embed="rId3" cstate="print">
            <a:biLevel thresh="25000"/>
            <a:extLst>
              <a:ext uri="{28A0092B-C50C-407E-A947-70E740481C1C}">
                <a14:useLocalDpi xmlns:a14="http://schemas.microsoft.com/office/drawing/2010/main" val="0"/>
              </a:ext>
            </a:extLst>
          </a:blip>
          <a:srcRect t="63327"/>
          <a:stretch/>
        </p:blipFill>
        <p:spPr>
          <a:xfrm>
            <a:off x="203943" y="6545179"/>
            <a:ext cx="1162844" cy="161340"/>
          </a:xfrm>
          <a:prstGeom prst="rect">
            <a:avLst/>
          </a:prstGeom>
        </p:spPr>
      </p:pic>
    </p:spTree>
    <p:extLst>
      <p:ext uri="{BB962C8B-B14F-4D97-AF65-F5344CB8AC3E}">
        <p14:creationId xmlns:p14="http://schemas.microsoft.com/office/powerpoint/2010/main" val="4009579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lowchart: Connector 17">
            <a:extLst>
              <a:ext uri="{FF2B5EF4-FFF2-40B4-BE49-F238E27FC236}">
                <a16:creationId xmlns:a16="http://schemas.microsoft.com/office/drawing/2014/main" id="{7F6CD02F-5E75-EBC3-FB6E-195CAB864899}"/>
              </a:ext>
            </a:extLst>
          </p:cNvPr>
          <p:cNvSpPr/>
          <p:nvPr/>
        </p:nvSpPr>
        <p:spPr>
          <a:xfrm>
            <a:off x="667194" y="4553446"/>
            <a:ext cx="1408812" cy="1356080"/>
          </a:xfrm>
          <a:prstGeom prst="flowChartConnector">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a:extLst>
              <a:ext uri="{FF2B5EF4-FFF2-40B4-BE49-F238E27FC236}">
                <a16:creationId xmlns:a16="http://schemas.microsoft.com/office/drawing/2014/main" id="{3B0851B0-AE01-3650-1C93-A839E471282C}"/>
              </a:ext>
            </a:extLst>
          </p:cNvPr>
          <p:cNvSpPr/>
          <p:nvPr/>
        </p:nvSpPr>
        <p:spPr>
          <a:xfrm>
            <a:off x="667194" y="2962569"/>
            <a:ext cx="1408812" cy="1356080"/>
          </a:xfrm>
          <a:prstGeom prst="flowChartConnector">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a:extLst>
              <a:ext uri="{FF2B5EF4-FFF2-40B4-BE49-F238E27FC236}">
                <a16:creationId xmlns:a16="http://schemas.microsoft.com/office/drawing/2014/main" id="{96D05D4D-23F0-048A-EB6A-E94C44592488}"/>
              </a:ext>
            </a:extLst>
          </p:cNvPr>
          <p:cNvSpPr/>
          <p:nvPr/>
        </p:nvSpPr>
        <p:spPr>
          <a:xfrm>
            <a:off x="667194" y="1371692"/>
            <a:ext cx="1408812" cy="1356080"/>
          </a:xfrm>
          <a:prstGeom prst="flowChartConnector">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and white image of a light bulb and a compass&#10;&#10;Description automatically generated">
            <a:extLst>
              <a:ext uri="{FF2B5EF4-FFF2-40B4-BE49-F238E27FC236}">
                <a16:creationId xmlns:a16="http://schemas.microsoft.com/office/drawing/2014/main" id="{16FF913C-78DA-834E-0949-66B4B8F1EF7C}"/>
              </a:ext>
            </a:extLst>
          </p:cNvPr>
          <p:cNvPicPr>
            <a:picLocks noChangeAspect="1"/>
          </p:cNvPicPr>
          <p:nvPr/>
        </p:nvPicPr>
        <p:blipFill rotWithShape="1">
          <a:blip r:embed="rId3" cstate="print">
            <a:biLevel thresh="25000"/>
            <a:extLst>
              <a:ext uri="{28A0092B-C50C-407E-A947-70E740481C1C}">
                <a14:useLocalDpi xmlns:a14="http://schemas.microsoft.com/office/drawing/2010/main" val="0"/>
              </a:ext>
            </a:extLst>
          </a:blip>
          <a:srcRect t="63327"/>
          <a:stretch/>
        </p:blipFill>
        <p:spPr>
          <a:xfrm>
            <a:off x="203943" y="6545179"/>
            <a:ext cx="1162844" cy="161340"/>
          </a:xfrm>
          <a:prstGeom prst="rect">
            <a:avLst/>
          </a:prstGeom>
        </p:spPr>
      </p:pic>
      <p:pic>
        <p:nvPicPr>
          <p:cNvPr id="1026" name="Picture 2" descr="30 percent icon">
            <a:hlinkClick r:id="rId4" tooltip="30 percent icon"/>
            <a:extLst>
              <a:ext uri="{FF2B5EF4-FFF2-40B4-BE49-F238E27FC236}">
                <a16:creationId xmlns:a16="http://schemas.microsoft.com/office/drawing/2014/main" id="{7DD69419-FC92-EEE1-6EE8-38036D2CCD6D}"/>
              </a:ext>
            </a:extLst>
          </p:cNvPr>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0100" y="1478232"/>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ronavirus icon">
            <a:hlinkClick r:id="rId6" tooltip="coronavirus icon"/>
            <a:extLst>
              <a:ext uri="{FF2B5EF4-FFF2-40B4-BE49-F238E27FC236}">
                <a16:creationId xmlns:a16="http://schemas.microsoft.com/office/drawing/2014/main" id="{924AE944-02BB-93A2-642A-7A227F28B733}"/>
              </a:ext>
            </a:extLst>
          </p:cNvPr>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0100" y="3069109"/>
            <a:ext cx="1143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C3AAAAD-4A32-D3AF-E267-A21F5DE0192F}"/>
              </a:ext>
            </a:extLst>
          </p:cNvPr>
          <p:cNvSpPr txBox="1"/>
          <p:nvPr/>
        </p:nvSpPr>
        <p:spPr>
          <a:xfrm>
            <a:off x="0" y="716"/>
            <a:ext cx="12192000" cy="914400"/>
          </a:xfrm>
          <a:prstGeom prst="rect">
            <a:avLst/>
          </a:prstGeom>
          <a:solidFill>
            <a:srgbClr val="181333"/>
          </a:solidFill>
        </p:spPr>
        <p:txBody>
          <a:bodyPr wrap="square" rtlCol="0">
            <a:spAutoFit/>
          </a:bodyPr>
          <a:lstStyle/>
          <a:p>
            <a:endParaRPr lang="en-US" dirty="0"/>
          </a:p>
        </p:txBody>
      </p:sp>
      <p:sp>
        <p:nvSpPr>
          <p:cNvPr id="11" name="TextBox 10">
            <a:extLst>
              <a:ext uri="{FF2B5EF4-FFF2-40B4-BE49-F238E27FC236}">
                <a16:creationId xmlns:a16="http://schemas.microsoft.com/office/drawing/2014/main" id="{5B70CBF0-CF8A-B970-5695-11287D80CA95}"/>
              </a:ext>
            </a:extLst>
          </p:cNvPr>
          <p:cNvSpPr txBox="1"/>
          <p:nvPr/>
        </p:nvSpPr>
        <p:spPr>
          <a:xfrm>
            <a:off x="518338" y="196306"/>
            <a:ext cx="6097772" cy="523220"/>
          </a:xfrm>
          <a:prstGeom prst="rect">
            <a:avLst/>
          </a:prstGeom>
          <a:noFill/>
        </p:spPr>
        <p:txBody>
          <a:bodyPr wrap="square">
            <a:spAutoFit/>
          </a:bodyPr>
          <a:lstStyle/>
          <a:p>
            <a:r>
              <a:rPr lang="en-US" sz="2800" b="1" dirty="0">
                <a:solidFill>
                  <a:srgbClr val="FFFFFF"/>
                </a:solidFill>
                <a:latin typeface="Georgia" panose="02040502050405020303" pitchFamily="18" charset="0"/>
                <a:ea typeface="+mj-ea"/>
                <a:cs typeface="+mj-cs"/>
              </a:rPr>
              <a:t>Background</a:t>
            </a:r>
            <a:endParaRPr lang="en-US" sz="2800" b="1" dirty="0"/>
          </a:p>
        </p:txBody>
      </p:sp>
      <p:sp>
        <p:nvSpPr>
          <p:cNvPr id="12" name="TextBox 11">
            <a:extLst>
              <a:ext uri="{FF2B5EF4-FFF2-40B4-BE49-F238E27FC236}">
                <a16:creationId xmlns:a16="http://schemas.microsoft.com/office/drawing/2014/main" id="{CB3A9ED1-DE39-C084-0376-255E25799E17}"/>
              </a:ext>
            </a:extLst>
          </p:cNvPr>
          <p:cNvSpPr txBox="1"/>
          <p:nvPr/>
        </p:nvSpPr>
        <p:spPr>
          <a:xfrm>
            <a:off x="2202269" y="1837366"/>
            <a:ext cx="9620249" cy="424732"/>
          </a:xfrm>
          <a:prstGeom prst="rect">
            <a:avLst/>
          </a:prstGeom>
          <a:noFill/>
        </p:spPr>
        <p:txBody>
          <a:bodyPr wrap="square" rtlCol="0">
            <a:spAutoFit/>
          </a:bodyPr>
          <a:lstStyle/>
          <a:p>
            <a:pPr>
              <a:lnSpc>
                <a:spcPct val="90000"/>
              </a:lnSpc>
            </a:pPr>
            <a:r>
              <a:rPr lang="en-US" sz="2400" dirty="0"/>
              <a:t>In the South, 30% of older adults with self care needs live in poverty.</a:t>
            </a:r>
          </a:p>
        </p:txBody>
      </p:sp>
      <p:sp>
        <p:nvSpPr>
          <p:cNvPr id="13" name="TextBox 12">
            <a:extLst>
              <a:ext uri="{FF2B5EF4-FFF2-40B4-BE49-F238E27FC236}">
                <a16:creationId xmlns:a16="http://schemas.microsoft.com/office/drawing/2014/main" id="{2EDE20A8-5871-7A5F-7D07-8B0284F767C0}"/>
              </a:ext>
            </a:extLst>
          </p:cNvPr>
          <p:cNvSpPr txBox="1"/>
          <p:nvPr/>
        </p:nvSpPr>
        <p:spPr>
          <a:xfrm>
            <a:off x="2202269" y="3428243"/>
            <a:ext cx="9078875" cy="424732"/>
          </a:xfrm>
          <a:prstGeom prst="rect">
            <a:avLst/>
          </a:prstGeom>
          <a:noFill/>
        </p:spPr>
        <p:txBody>
          <a:bodyPr wrap="square" rtlCol="0">
            <a:spAutoFit/>
          </a:bodyPr>
          <a:lstStyle/>
          <a:p>
            <a:pPr>
              <a:lnSpc>
                <a:spcPct val="90000"/>
              </a:lnSpc>
            </a:pPr>
            <a:r>
              <a:rPr lang="en-US" sz="2400" dirty="0"/>
              <a:t>The Coronavirus pandemic intensified existing workforce shortages.</a:t>
            </a:r>
          </a:p>
        </p:txBody>
      </p:sp>
      <p:pic>
        <p:nvPicPr>
          <p:cNvPr id="1034" name="Picture 10" descr="10 percent icon">
            <a:hlinkClick r:id="rId8" tooltip="10 percent icon"/>
            <a:extLst>
              <a:ext uri="{FF2B5EF4-FFF2-40B4-BE49-F238E27FC236}">
                <a16:creationId xmlns:a16="http://schemas.microsoft.com/office/drawing/2014/main" id="{FA65CD48-1333-9F5C-FF4D-2C32CE8397AA}"/>
              </a:ext>
            </a:extLst>
          </p:cNvPr>
          <p:cNvPicPr>
            <a:picLocks noChangeAspect="1" noChangeArrowheads="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0100" y="4659986"/>
            <a:ext cx="1143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CA32752D-64A1-FB92-286F-57978C88F356}"/>
              </a:ext>
            </a:extLst>
          </p:cNvPr>
          <p:cNvSpPr txBox="1"/>
          <p:nvPr/>
        </p:nvSpPr>
        <p:spPr>
          <a:xfrm>
            <a:off x="2202269" y="4684485"/>
            <a:ext cx="9487343" cy="1089529"/>
          </a:xfrm>
          <a:prstGeom prst="rect">
            <a:avLst/>
          </a:prstGeom>
          <a:noFill/>
        </p:spPr>
        <p:txBody>
          <a:bodyPr wrap="square" rtlCol="0">
            <a:spAutoFit/>
          </a:bodyPr>
          <a:lstStyle/>
          <a:p>
            <a:pPr>
              <a:lnSpc>
                <a:spcPct val="90000"/>
              </a:lnSpc>
            </a:pPr>
            <a:r>
              <a:rPr lang="en-US" sz="2400" dirty="0"/>
              <a:t>The American Rescue Plan Act (ARPA) provided the largest investment in Medicaid HCBS in American history, including a temporary 10% increase in federal medical assistance percentage (FMAP) for these services. </a:t>
            </a:r>
          </a:p>
        </p:txBody>
      </p:sp>
    </p:spTree>
    <p:extLst>
      <p:ext uri="{BB962C8B-B14F-4D97-AF65-F5344CB8AC3E}">
        <p14:creationId xmlns:p14="http://schemas.microsoft.com/office/powerpoint/2010/main" val="2512730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5D0E33-418B-6C1E-1AD1-474DE6BA132F}"/>
              </a:ext>
            </a:extLst>
          </p:cNvPr>
          <p:cNvSpPr>
            <a:spLocks noGrp="1"/>
          </p:cNvSpPr>
          <p:nvPr>
            <p:ph idx="1"/>
          </p:nvPr>
        </p:nvSpPr>
        <p:spPr>
          <a:xfrm>
            <a:off x="518338" y="991659"/>
            <a:ext cx="10515600" cy="4844647"/>
          </a:xfrm>
        </p:spPr>
        <p:txBody>
          <a:bodyPr anchor="ctr">
            <a:normAutofit/>
          </a:bodyPr>
          <a:lstStyle/>
          <a:p>
            <a:pPr>
              <a:lnSpc>
                <a:spcPct val="150000"/>
              </a:lnSpc>
            </a:pPr>
            <a:r>
              <a:rPr lang="en-US" sz="2400" dirty="0"/>
              <a:t>Expand eligibility for HCBS.</a:t>
            </a:r>
          </a:p>
          <a:p>
            <a:pPr>
              <a:lnSpc>
                <a:spcPct val="150000"/>
              </a:lnSpc>
            </a:pPr>
            <a:r>
              <a:rPr lang="en-US" sz="2400" dirty="0"/>
              <a:t>Offer a broader range of community-based services.</a:t>
            </a:r>
          </a:p>
          <a:p>
            <a:pPr>
              <a:lnSpc>
                <a:spcPct val="150000"/>
              </a:lnSpc>
            </a:pPr>
            <a:r>
              <a:rPr lang="en-US" sz="2400" dirty="0"/>
              <a:t>Strengthen HCBS infrastructure. </a:t>
            </a:r>
          </a:p>
          <a:p>
            <a:pPr>
              <a:lnSpc>
                <a:spcPct val="150000"/>
              </a:lnSpc>
            </a:pPr>
            <a:r>
              <a:rPr lang="en-US" sz="2400" dirty="0"/>
              <a:t>Promote community integration. </a:t>
            </a:r>
          </a:p>
          <a:p>
            <a:pPr>
              <a:lnSpc>
                <a:spcPct val="150000"/>
              </a:lnSpc>
            </a:pPr>
            <a:r>
              <a:rPr lang="en-US" sz="2400" dirty="0"/>
              <a:t>Strengthen the direct service workforce. </a:t>
            </a:r>
          </a:p>
          <a:p>
            <a:pPr>
              <a:lnSpc>
                <a:spcPct val="150000"/>
              </a:lnSpc>
            </a:pPr>
            <a:r>
              <a:rPr lang="en-US" sz="2400" dirty="0"/>
              <a:t>Address social determinants of health. </a:t>
            </a:r>
          </a:p>
        </p:txBody>
      </p:sp>
      <p:sp>
        <p:nvSpPr>
          <p:cNvPr id="8" name="Flowchart: Connector 7">
            <a:extLst>
              <a:ext uri="{FF2B5EF4-FFF2-40B4-BE49-F238E27FC236}">
                <a16:creationId xmlns:a16="http://schemas.microsoft.com/office/drawing/2014/main" id="{F1FD28A1-FC01-BDD4-55CC-DD498471A796}"/>
              </a:ext>
            </a:extLst>
          </p:cNvPr>
          <p:cNvSpPr/>
          <p:nvPr/>
        </p:nvSpPr>
        <p:spPr>
          <a:xfrm>
            <a:off x="8184739" y="4832233"/>
            <a:ext cx="1905000" cy="1905000"/>
          </a:xfrm>
          <a:prstGeom prst="flowChartConnector">
            <a:avLst/>
          </a:prstGeom>
          <a:solidFill>
            <a:srgbClr val="AABB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and white image of a light bulb and a compass&#10;&#10;Description automatically generated">
            <a:extLst>
              <a:ext uri="{FF2B5EF4-FFF2-40B4-BE49-F238E27FC236}">
                <a16:creationId xmlns:a16="http://schemas.microsoft.com/office/drawing/2014/main" id="{16FF913C-78DA-834E-0949-66B4B8F1EF7C}"/>
              </a:ext>
            </a:extLst>
          </p:cNvPr>
          <p:cNvPicPr>
            <a:picLocks noChangeAspect="1"/>
          </p:cNvPicPr>
          <p:nvPr/>
        </p:nvPicPr>
        <p:blipFill rotWithShape="1">
          <a:blip r:embed="rId2" cstate="print">
            <a:biLevel thresh="25000"/>
            <a:extLst>
              <a:ext uri="{28A0092B-C50C-407E-A947-70E740481C1C}">
                <a14:useLocalDpi xmlns:a14="http://schemas.microsoft.com/office/drawing/2010/main" val="0"/>
              </a:ext>
            </a:extLst>
          </a:blip>
          <a:srcRect t="63327"/>
          <a:stretch/>
        </p:blipFill>
        <p:spPr>
          <a:xfrm>
            <a:off x="203943" y="6545179"/>
            <a:ext cx="1162844" cy="161340"/>
          </a:xfrm>
          <a:prstGeom prst="rect">
            <a:avLst/>
          </a:prstGeom>
        </p:spPr>
      </p:pic>
      <p:sp>
        <p:nvSpPr>
          <p:cNvPr id="5" name="TextBox 4">
            <a:extLst>
              <a:ext uri="{FF2B5EF4-FFF2-40B4-BE49-F238E27FC236}">
                <a16:creationId xmlns:a16="http://schemas.microsoft.com/office/drawing/2014/main" id="{26E167B5-5DBD-4476-8B94-2682AEA96A74}"/>
              </a:ext>
            </a:extLst>
          </p:cNvPr>
          <p:cNvSpPr txBox="1"/>
          <p:nvPr/>
        </p:nvSpPr>
        <p:spPr>
          <a:xfrm>
            <a:off x="0" y="716"/>
            <a:ext cx="12192000" cy="914400"/>
          </a:xfrm>
          <a:prstGeom prst="rect">
            <a:avLst/>
          </a:prstGeom>
          <a:solidFill>
            <a:srgbClr val="181333"/>
          </a:solidFill>
        </p:spPr>
        <p:txBody>
          <a:bodyPr wrap="square" rtlCol="0">
            <a:spAutoFit/>
          </a:bodyPr>
          <a:lstStyle/>
          <a:p>
            <a:endParaRPr lang="en-US" dirty="0"/>
          </a:p>
        </p:txBody>
      </p:sp>
      <p:sp>
        <p:nvSpPr>
          <p:cNvPr id="7" name="Flowchart: Connector 6">
            <a:extLst>
              <a:ext uri="{FF2B5EF4-FFF2-40B4-BE49-F238E27FC236}">
                <a16:creationId xmlns:a16="http://schemas.microsoft.com/office/drawing/2014/main" id="{7E383764-79AD-B154-DEA7-ED5556684215}"/>
              </a:ext>
            </a:extLst>
          </p:cNvPr>
          <p:cNvSpPr/>
          <p:nvPr/>
        </p:nvSpPr>
        <p:spPr>
          <a:xfrm>
            <a:off x="9090842" y="3618051"/>
            <a:ext cx="3009014" cy="2927128"/>
          </a:xfrm>
          <a:prstGeom prst="flowChartConnector">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B775708-60E4-3A17-6360-B78ED50E0B94}"/>
              </a:ext>
            </a:extLst>
          </p:cNvPr>
          <p:cNvSpPr txBox="1"/>
          <p:nvPr/>
        </p:nvSpPr>
        <p:spPr>
          <a:xfrm>
            <a:off x="518338" y="227083"/>
            <a:ext cx="6097772" cy="523220"/>
          </a:xfrm>
          <a:prstGeom prst="rect">
            <a:avLst/>
          </a:prstGeom>
          <a:noFill/>
        </p:spPr>
        <p:txBody>
          <a:bodyPr wrap="square">
            <a:spAutoFit/>
          </a:bodyPr>
          <a:lstStyle/>
          <a:p>
            <a:r>
              <a:rPr lang="en-US" sz="2800" dirty="0">
                <a:solidFill>
                  <a:srgbClr val="FFFFFF"/>
                </a:solidFill>
                <a:latin typeface="Georgia" panose="02040502050405020303" pitchFamily="18" charset="0"/>
                <a:ea typeface="+mj-ea"/>
                <a:cs typeface="+mj-cs"/>
              </a:rPr>
              <a:t>Allowable Uses of </a:t>
            </a:r>
            <a:r>
              <a:rPr lang="en-US" sz="2800" b="1" dirty="0">
                <a:solidFill>
                  <a:srgbClr val="FFFFFF"/>
                </a:solidFill>
                <a:latin typeface="Georgia" panose="02040502050405020303" pitchFamily="18" charset="0"/>
                <a:ea typeface="+mj-ea"/>
                <a:cs typeface="+mj-cs"/>
              </a:rPr>
              <a:t>ARPA Funds</a:t>
            </a:r>
            <a:endParaRPr lang="en-US" sz="2800" b="1" dirty="0"/>
          </a:p>
        </p:txBody>
      </p:sp>
      <p:pic>
        <p:nvPicPr>
          <p:cNvPr id="12290" name="Picture 2" descr="nursing home icon">
            <a:hlinkClick r:id="rId3" tooltip="nursing home icon"/>
            <a:extLst>
              <a:ext uri="{FF2B5EF4-FFF2-40B4-BE49-F238E27FC236}">
                <a16:creationId xmlns:a16="http://schemas.microsoft.com/office/drawing/2014/main" id="{6123C4BA-2BD5-4449-F472-2BDC85E18386}"/>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35187" y="4982681"/>
            <a:ext cx="1604104" cy="1604104"/>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nursing home icon">
            <a:hlinkClick r:id="rId5" tooltip="nursing home icon"/>
            <a:extLst>
              <a:ext uri="{FF2B5EF4-FFF2-40B4-BE49-F238E27FC236}">
                <a16:creationId xmlns:a16="http://schemas.microsoft.com/office/drawing/2014/main" id="{8CD75FF0-0C64-5B11-585E-2A6A461969DE}"/>
              </a:ext>
            </a:extLst>
          </p:cNvPr>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640191" y="4037061"/>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405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5D0E33-418B-6C1E-1AD1-474DE6BA132F}"/>
              </a:ext>
            </a:extLst>
          </p:cNvPr>
          <p:cNvSpPr>
            <a:spLocks noGrp="1"/>
          </p:cNvSpPr>
          <p:nvPr>
            <p:ph idx="1"/>
          </p:nvPr>
        </p:nvSpPr>
        <p:spPr>
          <a:xfrm>
            <a:off x="518338" y="1005053"/>
            <a:ext cx="10603318" cy="4847893"/>
          </a:xfrm>
        </p:spPr>
        <p:txBody>
          <a:bodyPr anchor="ctr">
            <a:normAutofit/>
          </a:bodyPr>
          <a:lstStyle/>
          <a:p>
            <a:pPr>
              <a:lnSpc>
                <a:spcPct val="100000"/>
              </a:lnSpc>
              <a:spcAft>
                <a:spcPts val="1200"/>
              </a:spcAft>
            </a:pPr>
            <a:r>
              <a:rPr lang="en-US" sz="2400" dirty="0"/>
              <a:t>Used the American Community Survey 2018–2022 Five-Year Sample.</a:t>
            </a:r>
          </a:p>
          <a:p>
            <a:pPr>
              <a:lnSpc>
                <a:spcPct val="100000"/>
              </a:lnSpc>
              <a:spcAft>
                <a:spcPts val="1200"/>
              </a:spcAft>
            </a:pPr>
            <a:r>
              <a:rPr lang="en-US" sz="2400" dirty="0"/>
              <a:t>Compared the number of full-time equivalent home care workers per 1,000 older adults with self-care needs (likely consumers) in Public Use Microdata Areas (PUMAs) in the Southern United States.</a:t>
            </a:r>
          </a:p>
          <a:p>
            <a:pPr>
              <a:lnSpc>
                <a:spcPct val="100000"/>
              </a:lnSpc>
              <a:spcAft>
                <a:spcPts val="1200"/>
              </a:spcAft>
            </a:pPr>
            <a:r>
              <a:rPr lang="en-US" sz="2400" dirty="0"/>
              <a:t>Estimated home care workforce capacity in PUMA quartiles based on the percentage of likely consumers who were Black or African American, Hispanic or Latino, immigrants, and living in poverty.</a:t>
            </a:r>
          </a:p>
        </p:txBody>
      </p:sp>
      <p:pic>
        <p:nvPicPr>
          <p:cNvPr id="4" name="Picture 3" descr="A black and white image of a light bulb and a compass&#10;&#10;Description automatically generated">
            <a:extLst>
              <a:ext uri="{FF2B5EF4-FFF2-40B4-BE49-F238E27FC236}">
                <a16:creationId xmlns:a16="http://schemas.microsoft.com/office/drawing/2014/main" id="{16FF913C-78DA-834E-0949-66B4B8F1EF7C}"/>
              </a:ext>
            </a:extLst>
          </p:cNvPr>
          <p:cNvPicPr>
            <a:picLocks noChangeAspect="1"/>
          </p:cNvPicPr>
          <p:nvPr/>
        </p:nvPicPr>
        <p:blipFill rotWithShape="1">
          <a:blip r:embed="rId3" cstate="print">
            <a:biLevel thresh="25000"/>
            <a:extLst>
              <a:ext uri="{28A0092B-C50C-407E-A947-70E740481C1C}">
                <a14:useLocalDpi xmlns:a14="http://schemas.microsoft.com/office/drawing/2010/main" val="0"/>
              </a:ext>
            </a:extLst>
          </a:blip>
          <a:srcRect t="63327"/>
          <a:stretch/>
        </p:blipFill>
        <p:spPr>
          <a:xfrm>
            <a:off x="203943" y="6545179"/>
            <a:ext cx="1162844" cy="161340"/>
          </a:xfrm>
          <a:prstGeom prst="rect">
            <a:avLst/>
          </a:prstGeom>
        </p:spPr>
      </p:pic>
      <p:sp>
        <p:nvSpPr>
          <p:cNvPr id="5" name="TextBox 4">
            <a:extLst>
              <a:ext uri="{FF2B5EF4-FFF2-40B4-BE49-F238E27FC236}">
                <a16:creationId xmlns:a16="http://schemas.microsoft.com/office/drawing/2014/main" id="{3BE74AB3-77E9-F153-860E-D2DCD7B68E98}"/>
              </a:ext>
            </a:extLst>
          </p:cNvPr>
          <p:cNvSpPr txBox="1"/>
          <p:nvPr/>
        </p:nvSpPr>
        <p:spPr>
          <a:xfrm>
            <a:off x="0" y="716"/>
            <a:ext cx="12192000" cy="914400"/>
          </a:xfrm>
          <a:prstGeom prst="rect">
            <a:avLst/>
          </a:prstGeom>
          <a:solidFill>
            <a:srgbClr val="181333"/>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2A351EC9-7C5C-CF77-A8E3-DA43CD2DA7E6}"/>
              </a:ext>
            </a:extLst>
          </p:cNvPr>
          <p:cNvSpPr txBox="1"/>
          <p:nvPr/>
        </p:nvSpPr>
        <p:spPr>
          <a:xfrm>
            <a:off x="518338" y="196306"/>
            <a:ext cx="8625662" cy="523220"/>
          </a:xfrm>
          <a:prstGeom prst="rect">
            <a:avLst/>
          </a:prstGeom>
          <a:noFill/>
        </p:spPr>
        <p:txBody>
          <a:bodyPr wrap="square">
            <a:spAutoFit/>
          </a:bodyPr>
          <a:lstStyle/>
          <a:p>
            <a:r>
              <a:rPr lang="en-US" sz="2800" dirty="0">
                <a:solidFill>
                  <a:srgbClr val="FFFFFF"/>
                </a:solidFill>
                <a:latin typeface="Georgia" panose="02040502050405020303" pitchFamily="18" charset="0"/>
                <a:ea typeface="+mj-ea"/>
                <a:cs typeface="+mj-cs"/>
              </a:rPr>
              <a:t>Measuring </a:t>
            </a:r>
            <a:r>
              <a:rPr lang="en-US" sz="2800" b="1" dirty="0">
                <a:solidFill>
                  <a:srgbClr val="FFFFFF"/>
                </a:solidFill>
                <a:latin typeface="Georgia" panose="02040502050405020303" pitchFamily="18" charset="0"/>
                <a:ea typeface="+mj-ea"/>
                <a:cs typeface="+mj-cs"/>
              </a:rPr>
              <a:t>Workforce Capacity </a:t>
            </a:r>
            <a:r>
              <a:rPr lang="en-US" sz="2800" dirty="0">
                <a:solidFill>
                  <a:srgbClr val="FFFFFF"/>
                </a:solidFill>
                <a:latin typeface="Georgia" panose="02040502050405020303" pitchFamily="18" charset="0"/>
                <a:ea typeface="+mj-ea"/>
                <a:cs typeface="+mj-cs"/>
              </a:rPr>
              <a:t>in the South</a:t>
            </a:r>
            <a:endParaRPr lang="en-US" sz="2800" dirty="0"/>
          </a:p>
        </p:txBody>
      </p:sp>
    </p:spTree>
    <p:extLst>
      <p:ext uri="{BB962C8B-B14F-4D97-AF65-F5344CB8AC3E}">
        <p14:creationId xmlns:p14="http://schemas.microsoft.com/office/powerpoint/2010/main" val="4294756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5D0E33-418B-6C1E-1AD1-474DE6BA132F}"/>
              </a:ext>
            </a:extLst>
          </p:cNvPr>
          <p:cNvSpPr>
            <a:spLocks noGrp="1"/>
          </p:cNvSpPr>
          <p:nvPr>
            <p:ph idx="1"/>
          </p:nvPr>
        </p:nvSpPr>
        <p:spPr>
          <a:xfrm>
            <a:off x="2230799" y="1188605"/>
            <a:ext cx="9560148" cy="1381057"/>
          </a:xfrm>
        </p:spPr>
        <p:txBody>
          <a:bodyPr anchor="ctr">
            <a:normAutofit/>
          </a:bodyPr>
          <a:lstStyle/>
          <a:p>
            <a:pPr>
              <a:spcAft>
                <a:spcPts val="1200"/>
              </a:spcAft>
            </a:pPr>
            <a:r>
              <a:rPr lang="en-US" sz="2400" dirty="0"/>
              <a:t>Workforce capacity varied by state and metropolitan status.</a:t>
            </a:r>
          </a:p>
          <a:p>
            <a:pPr>
              <a:spcAft>
                <a:spcPts val="1200"/>
              </a:spcAft>
            </a:pPr>
            <a:r>
              <a:rPr lang="en-US" sz="2400" dirty="0"/>
              <a:t>Across nearly all analyses, potential workforce capacity in the South was </a:t>
            </a:r>
            <a:r>
              <a:rPr lang="en-US" sz="2400" b="1" spc="300" dirty="0">
                <a:solidFill>
                  <a:srgbClr val="FC5E5E"/>
                </a:solidFill>
              </a:rPr>
              <a:t>lower</a:t>
            </a:r>
            <a:r>
              <a:rPr lang="en-US" sz="2400" dirty="0"/>
              <a:t> than in other states. </a:t>
            </a:r>
          </a:p>
        </p:txBody>
      </p:sp>
      <p:pic>
        <p:nvPicPr>
          <p:cNvPr id="4" name="Picture 3" descr="A black and white image of a light bulb and a compass&#10;&#10;Description automatically generated">
            <a:extLst>
              <a:ext uri="{FF2B5EF4-FFF2-40B4-BE49-F238E27FC236}">
                <a16:creationId xmlns:a16="http://schemas.microsoft.com/office/drawing/2014/main" id="{16FF913C-78DA-834E-0949-66B4B8F1EF7C}"/>
              </a:ext>
            </a:extLst>
          </p:cNvPr>
          <p:cNvPicPr>
            <a:picLocks noChangeAspect="1"/>
          </p:cNvPicPr>
          <p:nvPr/>
        </p:nvPicPr>
        <p:blipFill rotWithShape="1">
          <a:blip r:embed="rId3" cstate="print">
            <a:biLevel thresh="25000"/>
            <a:extLst>
              <a:ext uri="{28A0092B-C50C-407E-A947-70E740481C1C}">
                <a14:useLocalDpi xmlns:a14="http://schemas.microsoft.com/office/drawing/2010/main" val="0"/>
              </a:ext>
            </a:extLst>
          </a:blip>
          <a:srcRect t="63327"/>
          <a:stretch/>
        </p:blipFill>
        <p:spPr>
          <a:xfrm>
            <a:off x="203943" y="6545179"/>
            <a:ext cx="1162844" cy="161340"/>
          </a:xfrm>
          <a:prstGeom prst="rect">
            <a:avLst/>
          </a:prstGeom>
        </p:spPr>
      </p:pic>
      <p:sp>
        <p:nvSpPr>
          <p:cNvPr id="5" name="TextBox 4">
            <a:extLst>
              <a:ext uri="{FF2B5EF4-FFF2-40B4-BE49-F238E27FC236}">
                <a16:creationId xmlns:a16="http://schemas.microsoft.com/office/drawing/2014/main" id="{DA0FD2E1-3733-E00F-C158-8A2BD106B613}"/>
              </a:ext>
            </a:extLst>
          </p:cNvPr>
          <p:cNvSpPr txBox="1"/>
          <p:nvPr/>
        </p:nvSpPr>
        <p:spPr>
          <a:xfrm>
            <a:off x="0" y="716"/>
            <a:ext cx="12192000" cy="914400"/>
          </a:xfrm>
          <a:prstGeom prst="rect">
            <a:avLst/>
          </a:prstGeom>
          <a:solidFill>
            <a:srgbClr val="181333"/>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BD61A208-43FF-40FF-7B34-E79B28570D4E}"/>
              </a:ext>
            </a:extLst>
          </p:cNvPr>
          <p:cNvSpPr txBox="1"/>
          <p:nvPr/>
        </p:nvSpPr>
        <p:spPr>
          <a:xfrm>
            <a:off x="518338" y="227083"/>
            <a:ext cx="7860118" cy="523220"/>
          </a:xfrm>
          <a:prstGeom prst="rect">
            <a:avLst/>
          </a:prstGeom>
          <a:noFill/>
        </p:spPr>
        <p:txBody>
          <a:bodyPr wrap="square">
            <a:spAutoFit/>
          </a:bodyPr>
          <a:lstStyle/>
          <a:p>
            <a:r>
              <a:rPr lang="en-US" sz="2800" b="1" dirty="0">
                <a:solidFill>
                  <a:srgbClr val="FFFFFF"/>
                </a:solidFill>
                <a:latin typeface="Georgia" panose="02040502050405020303" pitchFamily="18" charset="0"/>
                <a:ea typeface="+mj-ea"/>
                <a:cs typeface="+mj-cs"/>
              </a:rPr>
              <a:t>Key Findings</a:t>
            </a:r>
            <a:endParaRPr lang="en-US" sz="2800" b="1" dirty="0"/>
          </a:p>
        </p:txBody>
      </p:sp>
      <p:grpSp>
        <p:nvGrpSpPr>
          <p:cNvPr id="28" name="Group 27">
            <a:extLst>
              <a:ext uri="{FF2B5EF4-FFF2-40B4-BE49-F238E27FC236}">
                <a16:creationId xmlns:a16="http://schemas.microsoft.com/office/drawing/2014/main" id="{E928883E-50D9-A900-5B37-01E129C7FAEC}"/>
              </a:ext>
            </a:extLst>
          </p:cNvPr>
          <p:cNvGrpSpPr/>
          <p:nvPr/>
        </p:nvGrpSpPr>
        <p:grpSpPr>
          <a:xfrm>
            <a:off x="609930" y="1255097"/>
            <a:ext cx="1371600" cy="1371600"/>
            <a:chOff x="667194" y="1401241"/>
            <a:chExt cx="1408812" cy="1356080"/>
          </a:xfrm>
        </p:grpSpPr>
        <p:sp>
          <p:nvSpPr>
            <p:cNvPr id="22" name="Flowchart: Connector 21">
              <a:extLst>
                <a:ext uri="{FF2B5EF4-FFF2-40B4-BE49-F238E27FC236}">
                  <a16:creationId xmlns:a16="http://schemas.microsoft.com/office/drawing/2014/main" id="{A3A37389-845A-DFEB-8262-4D89788B63C7}"/>
                </a:ext>
              </a:extLst>
            </p:cNvPr>
            <p:cNvSpPr/>
            <p:nvPr/>
          </p:nvSpPr>
          <p:spPr>
            <a:xfrm>
              <a:off x="667194" y="1401241"/>
              <a:ext cx="1408812" cy="1356080"/>
            </a:xfrm>
            <a:prstGeom prst="flowChartConnector">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8" name="Picture 8" descr="variability icon">
              <a:hlinkClick r:id="rId4" tooltip="variability icon"/>
              <a:extLst>
                <a:ext uri="{FF2B5EF4-FFF2-40B4-BE49-F238E27FC236}">
                  <a16:creationId xmlns:a16="http://schemas.microsoft.com/office/drawing/2014/main" id="{AFA68AE9-B625-4231-7CDD-1B2733A965D0}"/>
                </a:ext>
              </a:extLst>
            </p:cNvPr>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23226" y="1622081"/>
              <a:ext cx="914400" cy="9144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a:extLst>
              <a:ext uri="{FF2B5EF4-FFF2-40B4-BE49-F238E27FC236}">
                <a16:creationId xmlns:a16="http://schemas.microsoft.com/office/drawing/2014/main" id="{F5E19871-A057-CBA6-FC13-6A0D13B87351}"/>
              </a:ext>
            </a:extLst>
          </p:cNvPr>
          <p:cNvGrpSpPr/>
          <p:nvPr/>
        </p:nvGrpSpPr>
        <p:grpSpPr>
          <a:xfrm>
            <a:off x="539415" y="2880954"/>
            <a:ext cx="1496319" cy="1517819"/>
            <a:chOff x="5650468" y="1312103"/>
            <a:chExt cx="1534357" cy="1534357"/>
          </a:xfrm>
        </p:grpSpPr>
        <p:sp>
          <p:nvSpPr>
            <p:cNvPr id="21" name="Flowchart: Connector 20">
              <a:extLst>
                <a:ext uri="{FF2B5EF4-FFF2-40B4-BE49-F238E27FC236}">
                  <a16:creationId xmlns:a16="http://schemas.microsoft.com/office/drawing/2014/main" id="{2FF3F86A-A56A-2825-BC56-A1F4011E9339}"/>
                </a:ext>
              </a:extLst>
            </p:cNvPr>
            <p:cNvSpPr/>
            <p:nvPr/>
          </p:nvSpPr>
          <p:spPr>
            <a:xfrm>
              <a:off x="5704415" y="1401241"/>
              <a:ext cx="1408812" cy="1356080"/>
            </a:xfrm>
            <a:prstGeom prst="flowChartConnector">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6" name="Picture 6" descr="arrow up icon">
              <a:hlinkClick r:id="rId6" tooltip="arrow up icon"/>
              <a:extLst>
                <a:ext uri="{FF2B5EF4-FFF2-40B4-BE49-F238E27FC236}">
                  <a16:creationId xmlns:a16="http://schemas.microsoft.com/office/drawing/2014/main" id="{6D1BC17C-4579-C3F7-E770-79E6653D44A0}"/>
                </a:ext>
              </a:extLst>
            </p:cNvPr>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50468" y="1312103"/>
              <a:ext cx="1534357" cy="15343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26">
            <a:extLst>
              <a:ext uri="{FF2B5EF4-FFF2-40B4-BE49-F238E27FC236}">
                <a16:creationId xmlns:a16="http://schemas.microsoft.com/office/drawing/2014/main" id="{4A6E475A-7569-60AA-5983-C44FEF319491}"/>
              </a:ext>
            </a:extLst>
          </p:cNvPr>
          <p:cNvGrpSpPr/>
          <p:nvPr/>
        </p:nvGrpSpPr>
        <p:grpSpPr>
          <a:xfrm>
            <a:off x="555725" y="4653031"/>
            <a:ext cx="1499616" cy="1516711"/>
            <a:chOff x="9734416" y="1312102"/>
            <a:chExt cx="1534358" cy="1534358"/>
          </a:xfrm>
        </p:grpSpPr>
        <p:sp>
          <p:nvSpPr>
            <p:cNvPr id="20" name="Flowchart: Connector 19">
              <a:extLst>
                <a:ext uri="{FF2B5EF4-FFF2-40B4-BE49-F238E27FC236}">
                  <a16:creationId xmlns:a16="http://schemas.microsoft.com/office/drawing/2014/main" id="{21E3A58B-30EB-700D-79DA-04C549F74ED0}"/>
                </a:ext>
              </a:extLst>
            </p:cNvPr>
            <p:cNvSpPr/>
            <p:nvPr/>
          </p:nvSpPr>
          <p:spPr>
            <a:xfrm>
              <a:off x="9802002" y="1401241"/>
              <a:ext cx="1408812" cy="1356080"/>
            </a:xfrm>
            <a:prstGeom prst="flowChartConnector">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6" descr="arrow up icon">
              <a:hlinkClick r:id="rId6" tooltip="arrow up icon"/>
              <a:extLst>
                <a:ext uri="{FF2B5EF4-FFF2-40B4-BE49-F238E27FC236}">
                  <a16:creationId xmlns:a16="http://schemas.microsoft.com/office/drawing/2014/main" id="{6D4F8AE4-7EA6-8036-30B7-FED4CFD78A02}"/>
                </a:ext>
              </a:extLst>
            </p:cNvPr>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V="1">
              <a:off x="9734416" y="1312102"/>
              <a:ext cx="1534358" cy="1534358"/>
            </a:xfrm>
            <a:prstGeom prst="rect">
              <a:avLst/>
            </a:prstGeom>
            <a:noFill/>
            <a:extLst>
              <a:ext uri="{909E8E84-426E-40DD-AFC4-6F175D3DCCD1}">
                <a14:hiddenFill xmlns:a14="http://schemas.microsoft.com/office/drawing/2010/main">
                  <a:solidFill>
                    <a:srgbClr val="FFFFFF"/>
                  </a:solidFill>
                </a14:hiddenFill>
              </a:ext>
            </a:extLst>
          </p:spPr>
        </p:pic>
      </p:grpSp>
      <p:sp>
        <p:nvSpPr>
          <p:cNvPr id="29" name="Content Placeholder 2">
            <a:extLst>
              <a:ext uri="{FF2B5EF4-FFF2-40B4-BE49-F238E27FC236}">
                <a16:creationId xmlns:a16="http://schemas.microsoft.com/office/drawing/2014/main" id="{87419004-5454-0AAE-0027-470B87C4815C}"/>
              </a:ext>
            </a:extLst>
          </p:cNvPr>
          <p:cNvSpPr txBox="1">
            <a:spLocks/>
          </p:cNvSpPr>
          <p:nvPr/>
        </p:nvSpPr>
        <p:spPr>
          <a:xfrm>
            <a:off x="2230799" y="4779383"/>
            <a:ext cx="9240724" cy="139035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00"/>
              </a:spcBef>
              <a:spcAft>
                <a:spcPts val="200"/>
              </a:spcAft>
            </a:pPr>
            <a:r>
              <a:rPr lang="en-US" sz="2400" dirty="0"/>
              <a:t>Workforce capacity was </a:t>
            </a:r>
            <a:r>
              <a:rPr lang="en-US" sz="2400" b="1" spc="300" dirty="0">
                <a:solidFill>
                  <a:srgbClr val="FC5E5E"/>
                </a:solidFill>
              </a:rPr>
              <a:t>LOWER</a:t>
            </a:r>
            <a:r>
              <a:rPr lang="en-US" sz="2400" dirty="0"/>
              <a:t> in in areas with larger proportions of likely home care consumers who were</a:t>
            </a:r>
            <a:r>
              <a:rPr lang="en-US" sz="2000" dirty="0"/>
              <a:t>:</a:t>
            </a:r>
          </a:p>
          <a:p>
            <a:pPr marL="742950" lvl="1" indent="-285750">
              <a:spcBef>
                <a:spcPts val="400"/>
              </a:spcBef>
              <a:spcAft>
                <a:spcPts val="200"/>
              </a:spcAft>
            </a:pPr>
            <a:r>
              <a:rPr lang="en-US" sz="2000" dirty="0"/>
              <a:t>Black or African American</a:t>
            </a:r>
            <a:endParaRPr lang="en-US" sz="3600" dirty="0"/>
          </a:p>
        </p:txBody>
      </p:sp>
      <p:sp>
        <p:nvSpPr>
          <p:cNvPr id="30" name="Content Placeholder 2">
            <a:extLst>
              <a:ext uri="{FF2B5EF4-FFF2-40B4-BE49-F238E27FC236}">
                <a16:creationId xmlns:a16="http://schemas.microsoft.com/office/drawing/2014/main" id="{59E7DFC9-4227-E3EA-7566-797B26FCEADB}"/>
              </a:ext>
            </a:extLst>
          </p:cNvPr>
          <p:cNvSpPr txBox="1">
            <a:spLocks/>
          </p:cNvSpPr>
          <p:nvPr/>
        </p:nvSpPr>
        <p:spPr>
          <a:xfrm>
            <a:off x="2230799" y="2785927"/>
            <a:ext cx="9240723" cy="1876521"/>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400"/>
              </a:spcBef>
              <a:spcAft>
                <a:spcPts val="200"/>
              </a:spcAft>
            </a:pPr>
            <a:r>
              <a:rPr lang="en-US" sz="2400" dirty="0"/>
              <a:t>Workforce capacity was </a:t>
            </a:r>
            <a:r>
              <a:rPr lang="en-US" sz="2400" b="1" spc="300" dirty="0">
                <a:solidFill>
                  <a:srgbClr val="37A055"/>
                </a:solidFill>
              </a:rPr>
              <a:t>HIGHER</a:t>
            </a:r>
            <a:r>
              <a:rPr lang="en-US" sz="2400" dirty="0"/>
              <a:t> in areas with larger proportions of likely home care consumers who were:</a:t>
            </a:r>
          </a:p>
          <a:p>
            <a:pPr marL="742950" lvl="1" indent="-285750">
              <a:lnSpc>
                <a:spcPct val="100000"/>
              </a:lnSpc>
              <a:spcBef>
                <a:spcPts val="400"/>
              </a:spcBef>
              <a:spcAft>
                <a:spcPts val="200"/>
              </a:spcAft>
            </a:pPr>
            <a:r>
              <a:rPr lang="en-US" sz="2000" dirty="0"/>
              <a:t>Immigrants</a:t>
            </a:r>
          </a:p>
          <a:p>
            <a:pPr marL="742950" lvl="1" indent="-285750">
              <a:lnSpc>
                <a:spcPct val="100000"/>
              </a:lnSpc>
              <a:spcBef>
                <a:spcPts val="400"/>
              </a:spcBef>
              <a:spcAft>
                <a:spcPts val="200"/>
              </a:spcAft>
            </a:pPr>
            <a:r>
              <a:rPr lang="en-US" sz="2000" dirty="0"/>
              <a:t>Hispanic or Latino</a:t>
            </a:r>
          </a:p>
          <a:p>
            <a:pPr marL="742950" lvl="1" indent="-285750">
              <a:lnSpc>
                <a:spcPct val="100000"/>
              </a:lnSpc>
              <a:spcBef>
                <a:spcPts val="400"/>
              </a:spcBef>
              <a:spcAft>
                <a:spcPts val="200"/>
              </a:spcAft>
            </a:pPr>
            <a:r>
              <a:rPr lang="en-US" sz="2000" dirty="0"/>
              <a:t>Living in Poverty</a:t>
            </a:r>
          </a:p>
          <a:p>
            <a:pPr marL="0" indent="0">
              <a:spcAft>
                <a:spcPts val="1200"/>
              </a:spcAft>
              <a:buNone/>
            </a:pPr>
            <a:endParaRPr lang="en-US" sz="2000" dirty="0"/>
          </a:p>
        </p:txBody>
      </p:sp>
    </p:spTree>
    <p:extLst>
      <p:ext uri="{BB962C8B-B14F-4D97-AF65-F5344CB8AC3E}">
        <p14:creationId xmlns:p14="http://schemas.microsoft.com/office/powerpoint/2010/main" val="3078223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and white image of a light bulb and a compass&#10;&#10;Description automatically generated">
            <a:extLst>
              <a:ext uri="{FF2B5EF4-FFF2-40B4-BE49-F238E27FC236}">
                <a16:creationId xmlns:a16="http://schemas.microsoft.com/office/drawing/2014/main" id="{CA84D1E4-A18A-3451-EEDE-EA6A15787907}"/>
              </a:ext>
            </a:extLst>
          </p:cNvPr>
          <p:cNvPicPr>
            <a:picLocks noChangeAspect="1"/>
          </p:cNvPicPr>
          <p:nvPr/>
        </p:nvPicPr>
        <p:blipFill rotWithShape="1">
          <a:blip r:embed="rId3" cstate="print">
            <a:biLevel thresh="25000"/>
            <a:extLst>
              <a:ext uri="{28A0092B-C50C-407E-A947-70E740481C1C}">
                <a14:useLocalDpi xmlns:a14="http://schemas.microsoft.com/office/drawing/2010/main" val="0"/>
              </a:ext>
            </a:extLst>
          </a:blip>
          <a:srcRect t="63327"/>
          <a:stretch/>
        </p:blipFill>
        <p:spPr>
          <a:xfrm>
            <a:off x="203943" y="6545179"/>
            <a:ext cx="1162844" cy="161340"/>
          </a:xfrm>
          <a:prstGeom prst="rect">
            <a:avLst/>
          </a:prstGeom>
        </p:spPr>
      </p:pic>
      <p:sp>
        <p:nvSpPr>
          <p:cNvPr id="3" name="Content Placeholder 2">
            <a:extLst>
              <a:ext uri="{FF2B5EF4-FFF2-40B4-BE49-F238E27FC236}">
                <a16:creationId xmlns:a16="http://schemas.microsoft.com/office/drawing/2014/main" id="{E21AD94B-34DE-E82A-047D-E81CBA0B1D64}"/>
              </a:ext>
            </a:extLst>
          </p:cNvPr>
          <p:cNvSpPr>
            <a:spLocks noGrp="1"/>
          </p:cNvSpPr>
          <p:nvPr>
            <p:ph idx="1"/>
          </p:nvPr>
        </p:nvSpPr>
        <p:spPr>
          <a:xfrm>
            <a:off x="8279159" y="2437330"/>
            <a:ext cx="3074641" cy="2351314"/>
          </a:xfrm>
          <a:solidFill>
            <a:schemeClr val="bg2"/>
          </a:solidFill>
          <a:ln>
            <a:noFill/>
          </a:ln>
        </p:spPr>
        <p:txBody>
          <a:bodyPr lIns="182880" tIns="182880" rIns="182880" bIns="182880" anchor="ctr">
            <a:normAutofit/>
          </a:bodyPr>
          <a:lstStyle/>
          <a:p>
            <a:pPr marL="0" indent="0">
              <a:buNone/>
            </a:pPr>
            <a:r>
              <a:rPr lang="en-US" sz="2000" dirty="0"/>
              <a:t>There were </a:t>
            </a:r>
            <a:r>
              <a:rPr lang="en-US" sz="2000" b="1" dirty="0"/>
              <a:t>287 </a:t>
            </a:r>
            <a:r>
              <a:rPr lang="en-US" sz="2000" dirty="0"/>
              <a:t>home care worker FTEs per 1,000 likely consumers in metropolitan areas, compared to </a:t>
            </a:r>
            <a:r>
              <a:rPr lang="en-US" sz="2000" b="1" dirty="0"/>
              <a:t>214 </a:t>
            </a:r>
            <a:r>
              <a:rPr lang="en-US" sz="2000" dirty="0"/>
              <a:t>in non-metropolitan areas.</a:t>
            </a:r>
          </a:p>
        </p:txBody>
      </p:sp>
      <p:pic>
        <p:nvPicPr>
          <p:cNvPr id="7" name="Picture 6">
            <a:extLst>
              <a:ext uri="{FF2B5EF4-FFF2-40B4-BE49-F238E27FC236}">
                <a16:creationId xmlns:a16="http://schemas.microsoft.com/office/drawing/2014/main" id="{A6C562BA-F603-7E3E-4B45-1B70E32B05B9}"/>
              </a:ext>
            </a:extLst>
          </p:cNvPr>
          <p:cNvPicPr>
            <a:picLocks noChangeAspect="1"/>
          </p:cNvPicPr>
          <p:nvPr/>
        </p:nvPicPr>
        <p:blipFill>
          <a:blip r:embed="rId4"/>
          <a:stretch>
            <a:fillRect/>
          </a:stretch>
        </p:blipFill>
        <p:spPr>
          <a:xfrm>
            <a:off x="838201" y="1690618"/>
            <a:ext cx="6561498" cy="4206240"/>
          </a:xfrm>
          <a:prstGeom prst="rect">
            <a:avLst/>
          </a:prstGeom>
        </p:spPr>
      </p:pic>
      <p:grpSp>
        <p:nvGrpSpPr>
          <p:cNvPr id="21" name="Group 20">
            <a:extLst>
              <a:ext uri="{FF2B5EF4-FFF2-40B4-BE49-F238E27FC236}">
                <a16:creationId xmlns:a16="http://schemas.microsoft.com/office/drawing/2014/main" id="{1D8F3E6D-1DA2-C2F9-1390-FC989B631138}"/>
              </a:ext>
            </a:extLst>
          </p:cNvPr>
          <p:cNvGrpSpPr/>
          <p:nvPr/>
        </p:nvGrpSpPr>
        <p:grpSpPr>
          <a:xfrm>
            <a:off x="1628727" y="5921771"/>
            <a:ext cx="4980446" cy="307779"/>
            <a:chOff x="1712149" y="6134425"/>
            <a:chExt cx="4980446" cy="307779"/>
          </a:xfrm>
        </p:grpSpPr>
        <p:grpSp>
          <p:nvGrpSpPr>
            <p:cNvPr id="19" name="Group 18">
              <a:extLst>
                <a:ext uri="{FF2B5EF4-FFF2-40B4-BE49-F238E27FC236}">
                  <a16:creationId xmlns:a16="http://schemas.microsoft.com/office/drawing/2014/main" id="{21F6693D-E5D6-818D-1073-E0E030DB78B8}"/>
                </a:ext>
              </a:extLst>
            </p:cNvPr>
            <p:cNvGrpSpPr/>
            <p:nvPr/>
          </p:nvGrpSpPr>
          <p:grpSpPr>
            <a:xfrm>
              <a:off x="1712149" y="6134427"/>
              <a:ext cx="956087" cy="307777"/>
              <a:chOff x="592784" y="6106932"/>
              <a:chExt cx="956087" cy="280954"/>
            </a:xfrm>
          </p:grpSpPr>
          <p:sp>
            <p:nvSpPr>
              <p:cNvPr id="8" name="Rectangle 7">
                <a:extLst>
                  <a:ext uri="{FF2B5EF4-FFF2-40B4-BE49-F238E27FC236}">
                    <a16:creationId xmlns:a16="http://schemas.microsoft.com/office/drawing/2014/main" id="{33BE5E49-DED7-30A4-6732-0E970ECF46AA}"/>
                  </a:ext>
                </a:extLst>
              </p:cNvPr>
              <p:cNvSpPr/>
              <p:nvPr/>
            </p:nvSpPr>
            <p:spPr>
              <a:xfrm>
                <a:off x="592784" y="6163938"/>
                <a:ext cx="182880" cy="166942"/>
              </a:xfrm>
              <a:prstGeom prst="rect">
                <a:avLst/>
              </a:prstGeom>
              <a:solidFill>
                <a:srgbClr val="FFCCCB"/>
              </a:solidFill>
              <a:ln w="3175">
                <a:solidFill>
                  <a:srgbClr val="71717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ptos" panose="020B0004020202020204"/>
                  <a:ea typeface="+mn-ea"/>
                  <a:cs typeface="+mn-cs"/>
                </a:endParaRPr>
              </a:p>
            </p:txBody>
          </p:sp>
          <p:sp>
            <p:nvSpPr>
              <p:cNvPr id="9" name="TextBox 8">
                <a:extLst>
                  <a:ext uri="{FF2B5EF4-FFF2-40B4-BE49-F238E27FC236}">
                    <a16:creationId xmlns:a16="http://schemas.microsoft.com/office/drawing/2014/main" id="{59E34D78-1A40-58B0-22D3-CFB75B5564FF}"/>
                  </a:ext>
                </a:extLst>
              </p:cNvPr>
              <p:cNvSpPr txBox="1"/>
              <p:nvPr/>
            </p:nvSpPr>
            <p:spPr>
              <a:xfrm>
                <a:off x="813477" y="6106932"/>
                <a:ext cx="735394" cy="280954"/>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0B0004020202020204"/>
                    <a:ea typeface="+mn-ea"/>
                    <a:cs typeface="+mn-cs"/>
                  </a:rPr>
                  <a:t>18–112</a:t>
                </a:r>
              </a:p>
            </p:txBody>
          </p:sp>
        </p:grpSp>
        <p:grpSp>
          <p:nvGrpSpPr>
            <p:cNvPr id="18" name="Group 17">
              <a:extLst>
                <a:ext uri="{FF2B5EF4-FFF2-40B4-BE49-F238E27FC236}">
                  <a16:creationId xmlns:a16="http://schemas.microsoft.com/office/drawing/2014/main" id="{03338C07-5239-D494-C24A-79EBF793897A}"/>
                </a:ext>
              </a:extLst>
            </p:cNvPr>
            <p:cNvGrpSpPr/>
            <p:nvPr/>
          </p:nvGrpSpPr>
          <p:grpSpPr>
            <a:xfrm>
              <a:off x="2983643" y="6134427"/>
              <a:ext cx="1018004" cy="307777"/>
              <a:chOff x="2099577" y="6106932"/>
              <a:chExt cx="1018004" cy="280954"/>
            </a:xfrm>
          </p:grpSpPr>
          <p:sp>
            <p:nvSpPr>
              <p:cNvPr id="10" name="Rectangle 9">
                <a:extLst>
                  <a:ext uri="{FF2B5EF4-FFF2-40B4-BE49-F238E27FC236}">
                    <a16:creationId xmlns:a16="http://schemas.microsoft.com/office/drawing/2014/main" id="{66CE3E69-3E57-2F85-2C74-A3586970DD85}"/>
                  </a:ext>
                </a:extLst>
              </p:cNvPr>
              <p:cNvSpPr/>
              <p:nvPr/>
            </p:nvSpPr>
            <p:spPr>
              <a:xfrm>
                <a:off x="2099577" y="6163938"/>
                <a:ext cx="182880" cy="166942"/>
              </a:xfrm>
              <a:prstGeom prst="rect">
                <a:avLst/>
              </a:prstGeom>
              <a:solidFill>
                <a:srgbClr val="AEDEA7"/>
              </a:solidFill>
              <a:ln w="3175">
                <a:solidFill>
                  <a:srgbClr val="71717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1" name="TextBox 10">
                <a:extLst>
                  <a:ext uri="{FF2B5EF4-FFF2-40B4-BE49-F238E27FC236}">
                    <a16:creationId xmlns:a16="http://schemas.microsoft.com/office/drawing/2014/main" id="{B2998CC4-A654-EF09-8A4A-9AAD5AB8FD72}"/>
                  </a:ext>
                </a:extLst>
              </p:cNvPr>
              <p:cNvSpPr txBox="1"/>
              <p:nvPr/>
            </p:nvSpPr>
            <p:spPr>
              <a:xfrm>
                <a:off x="2286007" y="6106932"/>
                <a:ext cx="831574" cy="280954"/>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0B0004020202020204"/>
                    <a:ea typeface="+mn-ea"/>
                    <a:cs typeface="+mn-cs"/>
                  </a:rPr>
                  <a:t>113–164</a:t>
                </a:r>
              </a:p>
            </p:txBody>
          </p:sp>
        </p:grpSp>
        <p:grpSp>
          <p:nvGrpSpPr>
            <p:cNvPr id="16" name="Group 15">
              <a:extLst>
                <a:ext uri="{FF2B5EF4-FFF2-40B4-BE49-F238E27FC236}">
                  <a16:creationId xmlns:a16="http://schemas.microsoft.com/office/drawing/2014/main" id="{73144A5F-B117-6175-5555-A9FC400B0838}"/>
                </a:ext>
              </a:extLst>
            </p:cNvPr>
            <p:cNvGrpSpPr/>
            <p:nvPr/>
          </p:nvGrpSpPr>
          <p:grpSpPr>
            <a:xfrm>
              <a:off x="4317054" y="6134427"/>
              <a:ext cx="1032152" cy="307777"/>
              <a:chOff x="3606368" y="6106932"/>
              <a:chExt cx="1032152" cy="280954"/>
            </a:xfrm>
          </p:grpSpPr>
          <p:sp>
            <p:nvSpPr>
              <p:cNvPr id="12" name="Rectangle 11">
                <a:extLst>
                  <a:ext uri="{FF2B5EF4-FFF2-40B4-BE49-F238E27FC236}">
                    <a16:creationId xmlns:a16="http://schemas.microsoft.com/office/drawing/2014/main" id="{3D1CE57F-8C81-AD52-A76F-40F1789CC6D4}"/>
                  </a:ext>
                </a:extLst>
              </p:cNvPr>
              <p:cNvSpPr/>
              <p:nvPr/>
            </p:nvSpPr>
            <p:spPr>
              <a:xfrm>
                <a:off x="3606368" y="6163938"/>
                <a:ext cx="182880" cy="166942"/>
              </a:xfrm>
              <a:prstGeom prst="rect">
                <a:avLst/>
              </a:prstGeom>
              <a:solidFill>
                <a:srgbClr val="37A055"/>
              </a:solidFill>
              <a:ln w="3175">
                <a:solidFill>
                  <a:srgbClr val="71717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ptos" panose="020B0004020202020204"/>
                  <a:ea typeface="+mn-ea"/>
                  <a:cs typeface="+mn-cs"/>
                </a:endParaRPr>
              </a:p>
            </p:txBody>
          </p:sp>
          <p:sp>
            <p:nvSpPr>
              <p:cNvPr id="13" name="TextBox 12">
                <a:extLst>
                  <a:ext uri="{FF2B5EF4-FFF2-40B4-BE49-F238E27FC236}">
                    <a16:creationId xmlns:a16="http://schemas.microsoft.com/office/drawing/2014/main" id="{000CA66A-D36B-9BC2-729F-07984EF2FE86}"/>
                  </a:ext>
                </a:extLst>
              </p:cNvPr>
              <p:cNvSpPr txBox="1"/>
              <p:nvPr/>
            </p:nvSpPr>
            <p:spPr>
              <a:xfrm>
                <a:off x="3793417" y="6106932"/>
                <a:ext cx="845103" cy="280954"/>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0B0004020202020204"/>
                    <a:ea typeface="+mn-ea"/>
                    <a:cs typeface="+mn-cs"/>
                  </a:rPr>
                  <a:t>165–233</a:t>
                </a:r>
              </a:p>
            </p:txBody>
          </p:sp>
        </p:grpSp>
        <p:grpSp>
          <p:nvGrpSpPr>
            <p:cNvPr id="17" name="Group 16">
              <a:extLst>
                <a:ext uri="{FF2B5EF4-FFF2-40B4-BE49-F238E27FC236}">
                  <a16:creationId xmlns:a16="http://schemas.microsoft.com/office/drawing/2014/main" id="{88464948-B40D-4DAF-976F-9F1E214A27F0}"/>
                </a:ext>
              </a:extLst>
            </p:cNvPr>
            <p:cNvGrpSpPr/>
            <p:nvPr/>
          </p:nvGrpSpPr>
          <p:grpSpPr>
            <a:xfrm>
              <a:off x="5664612" y="6134425"/>
              <a:ext cx="1027983" cy="307777"/>
              <a:chOff x="4971569" y="6106930"/>
              <a:chExt cx="1027983" cy="280954"/>
            </a:xfrm>
          </p:grpSpPr>
          <p:sp>
            <p:nvSpPr>
              <p:cNvPr id="14" name="Rectangle 13">
                <a:extLst>
                  <a:ext uri="{FF2B5EF4-FFF2-40B4-BE49-F238E27FC236}">
                    <a16:creationId xmlns:a16="http://schemas.microsoft.com/office/drawing/2014/main" id="{4EB94C2D-D836-91BD-01A3-1F5C9495F784}"/>
                  </a:ext>
                </a:extLst>
              </p:cNvPr>
              <p:cNvSpPr/>
              <p:nvPr/>
            </p:nvSpPr>
            <p:spPr>
              <a:xfrm>
                <a:off x="4971569" y="6163936"/>
                <a:ext cx="182880" cy="166942"/>
              </a:xfrm>
              <a:prstGeom prst="rect">
                <a:avLst/>
              </a:prstGeom>
              <a:solidFill>
                <a:srgbClr val="00441B"/>
              </a:solidFill>
              <a:ln w="3175">
                <a:solidFill>
                  <a:srgbClr val="71717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ptos" panose="020B0004020202020204"/>
                  <a:ea typeface="+mn-ea"/>
                  <a:cs typeface="+mn-cs"/>
                </a:endParaRPr>
              </a:p>
            </p:txBody>
          </p:sp>
          <p:sp>
            <p:nvSpPr>
              <p:cNvPr id="15" name="TextBox 14">
                <a:extLst>
                  <a:ext uri="{FF2B5EF4-FFF2-40B4-BE49-F238E27FC236}">
                    <a16:creationId xmlns:a16="http://schemas.microsoft.com/office/drawing/2014/main" id="{4FFD26DB-027D-DC21-F387-4B859A93CDB6}"/>
                  </a:ext>
                </a:extLst>
              </p:cNvPr>
              <p:cNvSpPr txBox="1"/>
              <p:nvPr/>
            </p:nvSpPr>
            <p:spPr>
              <a:xfrm>
                <a:off x="5154449" y="6106930"/>
                <a:ext cx="845103" cy="280954"/>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0B0004020202020204"/>
                    <a:ea typeface="+mn-ea"/>
                    <a:cs typeface="+mn-cs"/>
                  </a:rPr>
                  <a:t>234–712</a:t>
                </a:r>
              </a:p>
            </p:txBody>
          </p:sp>
        </p:grpSp>
      </p:grpSp>
      <p:sp>
        <p:nvSpPr>
          <p:cNvPr id="20" name="TextBox 19">
            <a:extLst>
              <a:ext uri="{FF2B5EF4-FFF2-40B4-BE49-F238E27FC236}">
                <a16:creationId xmlns:a16="http://schemas.microsoft.com/office/drawing/2014/main" id="{FD8973CF-0036-60AA-0E8D-D24651637663}"/>
              </a:ext>
            </a:extLst>
          </p:cNvPr>
          <p:cNvSpPr txBox="1"/>
          <p:nvPr/>
        </p:nvSpPr>
        <p:spPr>
          <a:xfrm>
            <a:off x="989803" y="1079675"/>
            <a:ext cx="6409896" cy="646331"/>
          </a:xfrm>
          <a:prstGeom prst="rect">
            <a:avLst/>
          </a:prstGeom>
          <a:noFill/>
        </p:spPr>
        <p:txBody>
          <a:bodyPr wrap="square">
            <a:spAutoFit/>
          </a:bodyPr>
          <a:lstStyle/>
          <a:p>
            <a:pPr algn="ctr"/>
            <a:r>
              <a:rPr lang="en-US" dirty="0"/>
              <a:t>Full-Time Equivalent Home Care Workers Per 1,000 Adults with Self-Care Needs by PUMA, 2018 to 2022</a:t>
            </a:r>
          </a:p>
        </p:txBody>
      </p:sp>
      <p:sp>
        <p:nvSpPr>
          <p:cNvPr id="5" name="TextBox 4">
            <a:extLst>
              <a:ext uri="{FF2B5EF4-FFF2-40B4-BE49-F238E27FC236}">
                <a16:creationId xmlns:a16="http://schemas.microsoft.com/office/drawing/2014/main" id="{15D9C2FB-5A7E-84D9-7E8E-769A28CEF09B}"/>
              </a:ext>
            </a:extLst>
          </p:cNvPr>
          <p:cNvSpPr txBox="1"/>
          <p:nvPr/>
        </p:nvSpPr>
        <p:spPr>
          <a:xfrm>
            <a:off x="0" y="716"/>
            <a:ext cx="12192000" cy="914400"/>
          </a:xfrm>
          <a:prstGeom prst="rect">
            <a:avLst/>
          </a:prstGeom>
          <a:solidFill>
            <a:srgbClr val="181333"/>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F5673392-6EBE-DAFD-B7BB-086D14705FC6}"/>
              </a:ext>
            </a:extLst>
          </p:cNvPr>
          <p:cNvSpPr txBox="1"/>
          <p:nvPr/>
        </p:nvSpPr>
        <p:spPr>
          <a:xfrm>
            <a:off x="518337" y="227083"/>
            <a:ext cx="9412471" cy="523220"/>
          </a:xfrm>
          <a:prstGeom prst="rect">
            <a:avLst/>
          </a:prstGeom>
          <a:noFill/>
        </p:spPr>
        <p:txBody>
          <a:bodyPr wrap="square">
            <a:spAutoFit/>
          </a:bodyPr>
          <a:lstStyle/>
          <a:p>
            <a:r>
              <a:rPr lang="en-US" sz="2800" dirty="0">
                <a:solidFill>
                  <a:srgbClr val="FFFFFF"/>
                </a:solidFill>
                <a:effectLst/>
                <a:latin typeface="Georgia" panose="02040502050405020303" pitchFamily="18" charset="0"/>
                <a:ea typeface="+mj-ea"/>
                <a:cs typeface="+mj-cs"/>
              </a:rPr>
              <a:t>Workforce capacity varied by </a:t>
            </a:r>
            <a:r>
              <a:rPr lang="en-US" sz="2800" b="1" dirty="0">
                <a:solidFill>
                  <a:srgbClr val="AEDEA7"/>
                </a:solidFill>
                <a:effectLst/>
                <a:latin typeface="Georgia" panose="02040502050405020303" pitchFamily="18" charset="0"/>
                <a:ea typeface="+mj-ea"/>
                <a:cs typeface="+mj-cs"/>
              </a:rPr>
              <a:t>metropolitan status. </a:t>
            </a:r>
            <a:endParaRPr lang="en-US" sz="2800" b="1" dirty="0">
              <a:solidFill>
                <a:srgbClr val="AEDEA7"/>
              </a:solidFill>
              <a:effectLst/>
            </a:endParaRPr>
          </a:p>
        </p:txBody>
      </p:sp>
    </p:spTree>
    <p:extLst>
      <p:ext uri="{BB962C8B-B14F-4D97-AF65-F5344CB8AC3E}">
        <p14:creationId xmlns:p14="http://schemas.microsoft.com/office/powerpoint/2010/main" val="3975335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1AD94B-34DE-E82A-047D-E81CBA0B1D64}"/>
              </a:ext>
            </a:extLst>
          </p:cNvPr>
          <p:cNvSpPr>
            <a:spLocks noGrp="1"/>
          </p:cNvSpPr>
          <p:nvPr>
            <p:ph idx="1"/>
          </p:nvPr>
        </p:nvSpPr>
        <p:spPr>
          <a:xfrm>
            <a:off x="8279159" y="2437330"/>
            <a:ext cx="3074641" cy="3336966"/>
          </a:xfrm>
          <a:solidFill>
            <a:schemeClr val="bg2"/>
          </a:solidFill>
          <a:ln>
            <a:noFill/>
          </a:ln>
        </p:spPr>
        <p:txBody>
          <a:bodyPr lIns="182880" tIns="182880" rIns="182880" bIns="182880" anchor="ctr">
            <a:normAutofit/>
          </a:bodyPr>
          <a:lstStyle/>
          <a:p>
            <a:pPr marL="0" indent="0">
              <a:buNone/>
            </a:pPr>
            <a:r>
              <a:rPr lang="en-US" sz="2000" dirty="0"/>
              <a:t>The District of Columbia had the highest potential workforce capacity, with a ratio of </a:t>
            </a:r>
            <a:r>
              <a:rPr lang="en-US" sz="2000" b="1" dirty="0"/>
              <a:t>570 </a:t>
            </a:r>
            <a:r>
              <a:rPr lang="en-US" sz="2000" dirty="0"/>
              <a:t>home care worker FTEs for every 1,000 likely consumers. </a:t>
            </a:r>
          </a:p>
          <a:p>
            <a:pPr marL="0" indent="0">
              <a:buNone/>
            </a:pPr>
            <a:r>
              <a:rPr lang="en-US" sz="2000" dirty="0"/>
              <a:t>Alabama had the lowest capacity at </a:t>
            </a:r>
            <a:r>
              <a:rPr lang="en-US" sz="2000" b="1" dirty="0"/>
              <a:t>97</a:t>
            </a:r>
            <a:r>
              <a:rPr lang="en-US" sz="2000" dirty="0"/>
              <a:t> home care worker FTEs per 1,000 likely consumers. </a:t>
            </a:r>
          </a:p>
        </p:txBody>
      </p:sp>
      <p:sp>
        <p:nvSpPr>
          <p:cNvPr id="5" name="TextBox 4">
            <a:extLst>
              <a:ext uri="{FF2B5EF4-FFF2-40B4-BE49-F238E27FC236}">
                <a16:creationId xmlns:a16="http://schemas.microsoft.com/office/drawing/2014/main" id="{950C002C-903A-B654-C722-D76BC302E2AC}"/>
              </a:ext>
            </a:extLst>
          </p:cNvPr>
          <p:cNvSpPr txBox="1"/>
          <p:nvPr/>
        </p:nvSpPr>
        <p:spPr>
          <a:xfrm>
            <a:off x="0" y="716"/>
            <a:ext cx="12192000" cy="914400"/>
          </a:xfrm>
          <a:prstGeom prst="rect">
            <a:avLst/>
          </a:prstGeom>
          <a:solidFill>
            <a:srgbClr val="181333"/>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86F00CF1-6616-FFD1-84F7-17FD69470EFD}"/>
              </a:ext>
            </a:extLst>
          </p:cNvPr>
          <p:cNvSpPr txBox="1"/>
          <p:nvPr/>
        </p:nvSpPr>
        <p:spPr>
          <a:xfrm>
            <a:off x="518337" y="227083"/>
            <a:ext cx="9412471" cy="523220"/>
          </a:xfrm>
          <a:prstGeom prst="rect">
            <a:avLst/>
          </a:prstGeom>
          <a:noFill/>
        </p:spPr>
        <p:txBody>
          <a:bodyPr wrap="square">
            <a:spAutoFit/>
          </a:bodyPr>
          <a:lstStyle/>
          <a:p>
            <a:r>
              <a:rPr lang="en-US" sz="2800" dirty="0">
                <a:solidFill>
                  <a:srgbClr val="FFFFFF"/>
                </a:solidFill>
                <a:effectLst/>
                <a:latin typeface="Georgia" panose="02040502050405020303" pitchFamily="18" charset="0"/>
                <a:ea typeface="+mj-ea"/>
                <a:cs typeface="+mj-cs"/>
              </a:rPr>
              <a:t>Workforce capacity varied by </a:t>
            </a:r>
            <a:r>
              <a:rPr lang="en-US" sz="2800" b="1" dirty="0">
                <a:solidFill>
                  <a:srgbClr val="AEDEA7"/>
                </a:solidFill>
                <a:effectLst/>
                <a:latin typeface="Georgia" panose="02040502050405020303" pitchFamily="18" charset="0"/>
                <a:ea typeface="+mj-ea"/>
                <a:cs typeface="+mj-cs"/>
              </a:rPr>
              <a:t>state. </a:t>
            </a:r>
            <a:endParaRPr lang="en-US" sz="2800" b="1" dirty="0">
              <a:solidFill>
                <a:srgbClr val="AEDEA7"/>
              </a:solidFill>
              <a:effectLst/>
            </a:endParaRPr>
          </a:p>
        </p:txBody>
      </p:sp>
      <p:pic>
        <p:nvPicPr>
          <p:cNvPr id="24" name="Picture 23">
            <a:extLst>
              <a:ext uri="{FF2B5EF4-FFF2-40B4-BE49-F238E27FC236}">
                <a16:creationId xmlns:a16="http://schemas.microsoft.com/office/drawing/2014/main" id="{28C8ACAD-BF02-728C-8390-132E320444D1}"/>
              </a:ext>
            </a:extLst>
          </p:cNvPr>
          <p:cNvPicPr>
            <a:picLocks noChangeAspect="1"/>
          </p:cNvPicPr>
          <p:nvPr/>
        </p:nvPicPr>
        <p:blipFill>
          <a:blip r:embed="rId3"/>
          <a:stretch>
            <a:fillRect/>
          </a:stretch>
        </p:blipFill>
        <p:spPr>
          <a:xfrm>
            <a:off x="838201" y="1690618"/>
            <a:ext cx="6561498" cy="4206240"/>
          </a:xfrm>
          <a:prstGeom prst="rect">
            <a:avLst/>
          </a:prstGeom>
        </p:spPr>
      </p:pic>
      <p:grpSp>
        <p:nvGrpSpPr>
          <p:cNvPr id="25" name="Group 24">
            <a:extLst>
              <a:ext uri="{FF2B5EF4-FFF2-40B4-BE49-F238E27FC236}">
                <a16:creationId xmlns:a16="http://schemas.microsoft.com/office/drawing/2014/main" id="{78E3061E-BED3-9926-ADCF-DD8801D339AA}"/>
              </a:ext>
            </a:extLst>
          </p:cNvPr>
          <p:cNvGrpSpPr/>
          <p:nvPr/>
        </p:nvGrpSpPr>
        <p:grpSpPr>
          <a:xfrm>
            <a:off x="1628727" y="5921771"/>
            <a:ext cx="4980446" cy="307779"/>
            <a:chOff x="1712149" y="6134425"/>
            <a:chExt cx="4980446" cy="307779"/>
          </a:xfrm>
        </p:grpSpPr>
        <p:grpSp>
          <p:nvGrpSpPr>
            <p:cNvPr id="26" name="Group 25">
              <a:extLst>
                <a:ext uri="{FF2B5EF4-FFF2-40B4-BE49-F238E27FC236}">
                  <a16:creationId xmlns:a16="http://schemas.microsoft.com/office/drawing/2014/main" id="{FC36DD28-AF2A-F615-2A94-EABB6C8ABC81}"/>
                </a:ext>
              </a:extLst>
            </p:cNvPr>
            <p:cNvGrpSpPr/>
            <p:nvPr/>
          </p:nvGrpSpPr>
          <p:grpSpPr>
            <a:xfrm>
              <a:off x="1712149" y="6134427"/>
              <a:ext cx="956087" cy="307777"/>
              <a:chOff x="592784" y="6106932"/>
              <a:chExt cx="956087" cy="280954"/>
            </a:xfrm>
          </p:grpSpPr>
          <p:sp>
            <p:nvSpPr>
              <p:cNvPr id="36" name="Rectangle 35">
                <a:extLst>
                  <a:ext uri="{FF2B5EF4-FFF2-40B4-BE49-F238E27FC236}">
                    <a16:creationId xmlns:a16="http://schemas.microsoft.com/office/drawing/2014/main" id="{BCF7431A-3202-6A8C-213D-9745D9BEFF5D}"/>
                  </a:ext>
                </a:extLst>
              </p:cNvPr>
              <p:cNvSpPr/>
              <p:nvPr/>
            </p:nvSpPr>
            <p:spPr>
              <a:xfrm>
                <a:off x="592784" y="6163938"/>
                <a:ext cx="182880" cy="166942"/>
              </a:xfrm>
              <a:prstGeom prst="rect">
                <a:avLst/>
              </a:prstGeom>
              <a:solidFill>
                <a:srgbClr val="FFCCCB"/>
              </a:solidFill>
              <a:ln w="3175">
                <a:solidFill>
                  <a:srgbClr val="71717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ptos" panose="020B0004020202020204"/>
                  <a:ea typeface="+mn-ea"/>
                  <a:cs typeface="+mn-cs"/>
                </a:endParaRPr>
              </a:p>
            </p:txBody>
          </p:sp>
          <p:sp>
            <p:nvSpPr>
              <p:cNvPr id="37" name="TextBox 36">
                <a:extLst>
                  <a:ext uri="{FF2B5EF4-FFF2-40B4-BE49-F238E27FC236}">
                    <a16:creationId xmlns:a16="http://schemas.microsoft.com/office/drawing/2014/main" id="{2FA9611D-9356-4CBF-7E2E-19952ABCC9F7}"/>
                  </a:ext>
                </a:extLst>
              </p:cNvPr>
              <p:cNvSpPr txBox="1"/>
              <p:nvPr/>
            </p:nvSpPr>
            <p:spPr>
              <a:xfrm>
                <a:off x="813477" y="6106932"/>
                <a:ext cx="735394" cy="280954"/>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0B0004020202020204"/>
                    <a:ea typeface="+mn-ea"/>
                    <a:cs typeface="+mn-cs"/>
                  </a:rPr>
                  <a:t>18–112</a:t>
                </a:r>
              </a:p>
            </p:txBody>
          </p:sp>
        </p:grpSp>
        <p:grpSp>
          <p:nvGrpSpPr>
            <p:cNvPr id="27" name="Group 26">
              <a:extLst>
                <a:ext uri="{FF2B5EF4-FFF2-40B4-BE49-F238E27FC236}">
                  <a16:creationId xmlns:a16="http://schemas.microsoft.com/office/drawing/2014/main" id="{32D28F9A-604C-81F3-E876-827C86F1A0E7}"/>
                </a:ext>
              </a:extLst>
            </p:cNvPr>
            <p:cNvGrpSpPr/>
            <p:nvPr/>
          </p:nvGrpSpPr>
          <p:grpSpPr>
            <a:xfrm>
              <a:off x="2983643" y="6134427"/>
              <a:ext cx="1018004" cy="307777"/>
              <a:chOff x="2099577" y="6106932"/>
              <a:chExt cx="1018004" cy="280954"/>
            </a:xfrm>
          </p:grpSpPr>
          <p:sp>
            <p:nvSpPr>
              <p:cNvPr id="34" name="Rectangle 33">
                <a:extLst>
                  <a:ext uri="{FF2B5EF4-FFF2-40B4-BE49-F238E27FC236}">
                    <a16:creationId xmlns:a16="http://schemas.microsoft.com/office/drawing/2014/main" id="{7F67021A-1EC9-6940-5875-C783900E2525}"/>
                  </a:ext>
                </a:extLst>
              </p:cNvPr>
              <p:cNvSpPr/>
              <p:nvPr/>
            </p:nvSpPr>
            <p:spPr>
              <a:xfrm>
                <a:off x="2099577" y="6163938"/>
                <a:ext cx="182880" cy="166942"/>
              </a:xfrm>
              <a:prstGeom prst="rect">
                <a:avLst/>
              </a:prstGeom>
              <a:solidFill>
                <a:srgbClr val="AEDEA7"/>
              </a:solidFill>
              <a:ln w="3175">
                <a:solidFill>
                  <a:srgbClr val="71717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35" name="TextBox 34">
                <a:extLst>
                  <a:ext uri="{FF2B5EF4-FFF2-40B4-BE49-F238E27FC236}">
                    <a16:creationId xmlns:a16="http://schemas.microsoft.com/office/drawing/2014/main" id="{57052271-9027-0727-5E16-C9E2503D3801}"/>
                  </a:ext>
                </a:extLst>
              </p:cNvPr>
              <p:cNvSpPr txBox="1"/>
              <p:nvPr/>
            </p:nvSpPr>
            <p:spPr>
              <a:xfrm>
                <a:off x="2286007" y="6106932"/>
                <a:ext cx="831574" cy="280954"/>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0B0004020202020204"/>
                    <a:ea typeface="+mn-ea"/>
                    <a:cs typeface="+mn-cs"/>
                  </a:rPr>
                  <a:t>113–164</a:t>
                </a:r>
              </a:p>
            </p:txBody>
          </p:sp>
        </p:grpSp>
        <p:grpSp>
          <p:nvGrpSpPr>
            <p:cNvPr id="28" name="Group 27">
              <a:extLst>
                <a:ext uri="{FF2B5EF4-FFF2-40B4-BE49-F238E27FC236}">
                  <a16:creationId xmlns:a16="http://schemas.microsoft.com/office/drawing/2014/main" id="{29FF485A-8B91-39AB-A10A-39D3B892B4B2}"/>
                </a:ext>
              </a:extLst>
            </p:cNvPr>
            <p:cNvGrpSpPr/>
            <p:nvPr/>
          </p:nvGrpSpPr>
          <p:grpSpPr>
            <a:xfrm>
              <a:off x="4317054" y="6134427"/>
              <a:ext cx="1032152" cy="307777"/>
              <a:chOff x="3606368" y="6106932"/>
              <a:chExt cx="1032152" cy="280954"/>
            </a:xfrm>
          </p:grpSpPr>
          <p:sp>
            <p:nvSpPr>
              <p:cNvPr id="32" name="Rectangle 31">
                <a:extLst>
                  <a:ext uri="{FF2B5EF4-FFF2-40B4-BE49-F238E27FC236}">
                    <a16:creationId xmlns:a16="http://schemas.microsoft.com/office/drawing/2014/main" id="{EC27A370-7B57-4B97-1CC0-79F135DBC93F}"/>
                  </a:ext>
                </a:extLst>
              </p:cNvPr>
              <p:cNvSpPr/>
              <p:nvPr/>
            </p:nvSpPr>
            <p:spPr>
              <a:xfrm>
                <a:off x="3606368" y="6163938"/>
                <a:ext cx="182880" cy="166942"/>
              </a:xfrm>
              <a:prstGeom prst="rect">
                <a:avLst/>
              </a:prstGeom>
              <a:solidFill>
                <a:srgbClr val="37A055"/>
              </a:solidFill>
              <a:ln w="3175">
                <a:solidFill>
                  <a:srgbClr val="71717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ptos" panose="020B0004020202020204"/>
                  <a:ea typeface="+mn-ea"/>
                  <a:cs typeface="+mn-cs"/>
                </a:endParaRPr>
              </a:p>
            </p:txBody>
          </p:sp>
          <p:sp>
            <p:nvSpPr>
              <p:cNvPr id="33" name="TextBox 32">
                <a:extLst>
                  <a:ext uri="{FF2B5EF4-FFF2-40B4-BE49-F238E27FC236}">
                    <a16:creationId xmlns:a16="http://schemas.microsoft.com/office/drawing/2014/main" id="{7008CC4C-9C25-2FF3-D0D7-0372E2492F2D}"/>
                  </a:ext>
                </a:extLst>
              </p:cNvPr>
              <p:cNvSpPr txBox="1"/>
              <p:nvPr/>
            </p:nvSpPr>
            <p:spPr>
              <a:xfrm>
                <a:off x="3793417" y="6106932"/>
                <a:ext cx="845103" cy="280954"/>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0B0004020202020204"/>
                    <a:ea typeface="+mn-ea"/>
                    <a:cs typeface="+mn-cs"/>
                  </a:rPr>
                  <a:t>165–233</a:t>
                </a:r>
              </a:p>
            </p:txBody>
          </p:sp>
        </p:grpSp>
        <p:grpSp>
          <p:nvGrpSpPr>
            <p:cNvPr id="29" name="Group 28">
              <a:extLst>
                <a:ext uri="{FF2B5EF4-FFF2-40B4-BE49-F238E27FC236}">
                  <a16:creationId xmlns:a16="http://schemas.microsoft.com/office/drawing/2014/main" id="{3CE9EE61-1E28-F45F-F6A4-8FBA486AAAF8}"/>
                </a:ext>
              </a:extLst>
            </p:cNvPr>
            <p:cNvGrpSpPr/>
            <p:nvPr/>
          </p:nvGrpSpPr>
          <p:grpSpPr>
            <a:xfrm>
              <a:off x="5664612" y="6134425"/>
              <a:ext cx="1027983" cy="307777"/>
              <a:chOff x="4971569" y="6106930"/>
              <a:chExt cx="1027983" cy="280954"/>
            </a:xfrm>
          </p:grpSpPr>
          <p:sp>
            <p:nvSpPr>
              <p:cNvPr id="30" name="Rectangle 29">
                <a:extLst>
                  <a:ext uri="{FF2B5EF4-FFF2-40B4-BE49-F238E27FC236}">
                    <a16:creationId xmlns:a16="http://schemas.microsoft.com/office/drawing/2014/main" id="{C80A08D5-FFAD-F97E-E59B-3A1173C046E2}"/>
                  </a:ext>
                </a:extLst>
              </p:cNvPr>
              <p:cNvSpPr/>
              <p:nvPr/>
            </p:nvSpPr>
            <p:spPr>
              <a:xfrm>
                <a:off x="4971569" y="6163936"/>
                <a:ext cx="182880" cy="166942"/>
              </a:xfrm>
              <a:prstGeom prst="rect">
                <a:avLst/>
              </a:prstGeom>
              <a:solidFill>
                <a:srgbClr val="00441B"/>
              </a:solidFill>
              <a:ln w="3175">
                <a:solidFill>
                  <a:srgbClr val="71717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ptos" panose="020B0004020202020204"/>
                  <a:ea typeface="+mn-ea"/>
                  <a:cs typeface="+mn-cs"/>
                </a:endParaRPr>
              </a:p>
            </p:txBody>
          </p:sp>
          <p:sp>
            <p:nvSpPr>
              <p:cNvPr id="31" name="TextBox 30">
                <a:extLst>
                  <a:ext uri="{FF2B5EF4-FFF2-40B4-BE49-F238E27FC236}">
                    <a16:creationId xmlns:a16="http://schemas.microsoft.com/office/drawing/2014/main" id="{68E3E2D7-1353-3CF4-B656-D116B796F649}"/>
                  </a:ext>
                </a:extLst>
              </p:cNvPr>
              <p:cNvSpPr txBox="1"/>
              <p:nvPr/>
            </p:nvSpPr>
            <p:spPr>
              <a:xfrm>
                <a:off x="5154449" y="6106930"/>
                <a:ext cx="845103" cy="280954"/>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0B0004020202020204"/>
                    <a:ea typeface="+mn-ea"/>
                    <a:cs typeface="+mn-cs"/>
                  </a:rPr>
                  <a:t>234–712</a:t>
                </a:r>
              </a:p>
            </p:txBody>
          </p:sp>
        </p:grpSp>
      </p:grpSp>
      <p:sp>
        <p:nvSpPr>
          <p:cNvPr id="38" name="TextBox 37">
            <a:extLst>
              <a:ext uri="{FF2B5EF4-FFF2-40B4-BE49-F238E27FC236}">
                <a16:creationId xmlns:a16="http://schemas.microsoft.com/office/drawing/2014/main" id="{E6B65475-AE03-2790-868E-AAE1B6AE8B6E}"/>
              </a:ext>
            </a:extLst>
          </p:cNvPr>
          <p:cNvSpPr txBox="1"/>
          <p:nvPr/>
        </p:nvSpPr>
        <p:spPr>
          <a:xfrm>
            <a:off x="989803" y="1079675"/>
            <a:ext cx="6409896" cy="646331"/>
          </a:xfrm>
          <a:prstGeom prst="rect">
            <a:avLst/>
          </a:prstGeom>
          <a:noFill/>
        </p:spPr>
        <p:txBody>
          <a:bodyPr wrap="square">
            <a:spAutoFit/>
          </a:bodyPr>
          <a:lstStyle/>
          <a:p>
            <a:pPr algn="ctr"/>
            <a:r>
              <a:rPr lang="en-US" dirty="0"/>
              <a:t>Full-Time Equivalent Home Care Workers Per 1,000 Adults with Self-Care Needs by PUMA, 2018 to 2022</a:t>
            </a:r>
          </a:p>
        </p:txBody>
      </p:sp>
      <p:pic>
        <p:nvPicPr>
          <p:cNvPr id="39" name="Picture 38" descr="A black and white image of a light bulb and a compass&#10;&#10;Description automatically generated">
            <a:extLst>
              <a:ext uri="{FF2B5EF4-FFF2-40B4-BE49-F238E27FC236}">
                <a16:creationId xmlns:a16="http://schemas.microsoft.com/office/drawing/2014/main" id="{BDDD9306-EB40-E373-05A5-D07484B79D5B}"/>
              </a:ext>
            </a:extLst>
          </p:cNvPr>
          <p:cNvPicPr>
            <a:picLocks noChangeAspect="1"/>
          </p:cNvPicPr>
          <p:nvPr/>
        </p:nvPicPr>
        <p:blipFill rotWithShape="1">
          <a:blip r:embed="rId4" cstate="print">
            <a:biLevel thresh="25000"/>
            <a:extLst>
              <a:ext uri="{28A0092B-C50C-407E-A947-70E740481C1C}">
                <a14:useLocalDpi xmlns:a14="http://schemas.microsoft.com/office/drawing/2010/main" val="0"/>
              </a:ext>
            </a:extLst>
          </a:blip>
          <a:srcRect t="63327"/>
          <a:stretch/>
        </p:blipFill>
        <p:spPr>
          <a:xfrm>
            <a:off x="203943" y="6545179"/>
            <a:ext cx="1162844" cy="161340"/>
          </a:xfrm>
          <a:prstGeom prst="rect">
            <a:avLst/>
          </a:prstGeom>
        </p:spPr>
      </p:pic>
    </p:spTree>
    <p:extLst>
      <p:ext uri="{BB962C8B-B14F-4D97-AF65-F5344CB8AC3E}">
        <p14:creationId xmlns:p14="http://schemas.microsoft.com/office/powerpoint/2010/main" val="30738017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D4FA7662206EF4C8EF84DB0C0D6EA7E" ma:contentTypeVersion="15" ma:contentTypeDescription="Create a new document." ma:contentTypeScope="" ma:versionID="d56ae19ffb8218348e93bc74f1988982">
  <xsd:schema xmlns:xsd="http://www.w3.org/2001/XMLSchema" xmlns:xs="http://www.w3.org/2001/XMLSchema" xmlns:p="http://schemas.microsoft.com/office/2006/metadata/properties" xmlns:ns2="0cb0d176-1421-4ccc-82e7-793d488ab85b" xmlns:ns3="d54593af-db6e-4c95-a26e-257ce46a66c9" targetNamespace="http://schemas.microsoft.com/office/2006/metadata/properties" ma:root="true" ma:fieldsID="2547adc3f5f813a31ea16b5960116453" ns2:_="" ns3:_="">
    <xsd:import namespace="0cb0d176-1421-4ccc-82e7-793d488ab85b"/>
    <xsd:import namespace="d54593af-db6e-4c95-a26e-257ce46a66c9"/>
    <xsd:element name="properties">
      <xsd:complexType>
        <xsd:sequence>
          <xsd:element name="documentManagement">
            <xsd:complexType>
              <xsd:all>
                <xsd:element ref="ns2:SharedWithUsers" minOccurs="0"/>
                <xsd:element ref="ns2:SharedWithDetails" minOccurs="0"/>
                <xsd:element ref="ns3:lcf76f155ced4ddcb4097134ff3c332f" minOccurs="0"/>
                <xsd:element ref="ns2:TaxCatchAll" minOccurs="0"/>
                <xsd:element ref="ns3:MediaServiceMetadata" minOccurs="0"/>
                <xsd:element ref="ns3:MediaServiceFastMetadata" minOccurs="0"/>
                <xsd:element ref="ns3:MediaServiceSearchProperties" minOccurs="0"/>
                <xsd:element ref="ns3:MediaServiceDateTaken" minOccurs="0"/>
                <xsd:element ref="ns3:MediaServiceLocation" minOccurs="0"/>
                <xsd:element ref="ns3:MediaServiceOCR" minOccurs="0"/>
                <xsd:element ref="ns3:MediaServiceGenerationTime" minOccurs="0"/>
                <xsd:element ref="ns3:MediaServiceEventHashCode"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b0d176-1421-4ccc-82e7-793d488ab85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2" nillable="true" ma:displayName="Taxonomy Catch All Column" ma:hidden="true" ma:list="{900aa0af-a44c-4e3f-a6c7-78ee87b228fe}" ma:internalName="TaxCatchAll" ma:showField="CatchAllData" ma:web="0cb0d176-1421-4ccc-82e7-793d488ab85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54593af-db6e-4c95-a26e-257ce46a66c9" elementFormDefault="qualified">
    <xsd:import namespace="http://schemas.microsoft.com/office/2006/documentManagement/types"/>
    <xsd:import namespace="http://schemas.microsoft.com/office/infopath/2007/PartnerControls"/>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7e171600-9ef3-44e2-bb4b-159588a897ba" ma:termSetId="09814cd3-568e-fe90-9814-8d621ff8fb84" ma:anchorId="fba54fb3-c3e1-fe81-a776-ca4b69148c4d" ma:open="true" ma:isKeyword="false">
      <xsd:complexType>
        <xsd:sequence>
          <xsd:element ref="pc:Terms" minOccurs="0" maxOccurs="1"/>
        </xsd:sequence>
      </xsd:complex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54593af-db6e-4c95-a26e-257ce46a66c9">
      <Terms xmlns="http://schemas.microsoft.com/office/infopath/2007/PartnerControls"/>
    </lcf76f155ced4ddcb4097134ff3c332f>
    <TaxCatchAll xmlns="0cb0d176-1421-4ccc-82e7-793d488ab85b" xsi:nil="true"/>
  </documentManagement>
</p:properties>
</file>

<file path=customXml/itemProps1.xml><?xml version="1.0" encoding="utf-8"?>
<ds:datastoreItem xmlns:ds="http://schemas.openxmlformats.org/officeDocument/2006/customXml" ds:itemID="{95162659-FE94-4C13-80C3-B39E3FD78C2B}">
  <ds:schemaRefs>
    <ds:schemaRef ds:uri="http://schemas.microsoft.com/sharepoint/v3/contenttype/forms"/>
  </ds:schemaRefs>
</ds:datastoreItem>
</file>

<file path=customXml/itemProps2.xml><?xml version="1.0" encoding="utf-8"?>
<ds:datastoreItem xmlns:ds="http://schemas.openxmlformats.org/officeDocument/2006/customXml" ds:itemID="{EFDB22C1-113D-466F-92B3-19B70DF6A7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b0d176-1421-4ccc-82e7-793d488ab85b"/>
    <ds:schemaRef ds:uri="d54593af-db6e-4c95-a26e-257ce46a66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C32ABC2-1208-44E9-9954-EC7E04365153}">
  <ds:schemaRefs>
    <ds:schemaRef ds:uri="http://purl.org/dc/elements/1.1/"/>
    <ds:schemaRef ds:uri="0cb0d176-1421-4ccc-82e7-793d488ab85b"/>
    <ds:schemaRef ds:uri="http://www.w3.org/XML/1998/namespace"/>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d54593af-db6e-4c95-a26e-257ce46a66c9"/>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8204</TotalTime>
  <Words>1449</Words>
  <Application>Microsoft Office PowerPoint</Application>
  <PresentationFormat>Widescreen</PresentationFormat>
  <Paragraphs>107</Paragraphs>
  <Slides>24</Slides>
  <Notes>7</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From Shortage to Strength:   ARPA Investments in the Home Care Workforce Across the Southern United States</vt:lpstr>
      <vt:lpstr>PowerPoint Presentation</vt:lpstr>
      <vt:lpstr>Supporting the Home Care Workforce Across the Southern United States:  Impetus, Exploration and Policy Strategies </vt:lpstr>
      <vt:lpstr>PowerPoint Presentation</vt:lpstr>
      <vt:lpstr>PowerPoint Presentation</vt:lpstr>
      <vt:lpstr>PowerPoint Presentation</vt:lpstr>
      <vt:lpstr>PowerPoint Presentation</vt:lpstr>
      <vt:lpstr>PowerPoint Presentation</vt:lpstr>
      <vt:lpstr>PowerPoint Presentation</vt:lpstr>
      <vt:lpstr>Areas with fewer Black or African American likely home care consumers had higher workforce capacity.</vt:lpstr>
      <vt:lpstr>Areas with more Hispanic or Latino likely home care consumers had higher workforce capacity.</vt:lpstr>
      <vt:lpstr>Areas with more likely home care consumers who were immigrants had higher workforce capacity.</vt:lpstr>
      <vt:lpstr>Areas with more likely home care consumers who were living in poverty had higher workforce capacity.</vt:lpstr>
      <vt:lpstr>Uses of ARPA Funds Among  Southern States</vt:lpstr>
      <vt:lpstr>Limitations</vt:lpstr>
      <vt:lpstr>Panel Discussion</vt:lpstr>
      <vt:lpstr>Panel Discussion</vt:lpstr>
      <vt:lpstr>Panel Discussion</vt:lpstr>
      <vt:lpstr>Panel Discussion</vt:lpstr>
      <vt:lpstr>Panel Discussion</vt:lpstr>
      <vt:lpstr>Panel Discussion</vt:lpstr>
      <vt:lpstr>Panel Discussion</vt:lpstr>
      <vt:lpstr>Q&amp;A</vt:lpstr>
      <vt:lpstr>Special thanks to our panelists, our funders, the Robert Wood Johnson Foundation, and Webinar attendees.   Please send all questions and comments to:  Britt.Sanderson@altarum.org Stephen.McCall@altarum.org Beth.Beaudin-Seiler@altarum.org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Shortage to Strength:   ARPA Investments in the Home Care Workforce Across the Southern United States</dc:title>
  <dc:creator>Stephen McCall</dc:creator>
  <cp:lastModifiedBy>Britt Sanderson</cp:lastModifiedBy>
  <cp:revision>9</cp:revision>
  <dcterms:created xsi:type="dcterms:W3CDTF">2024-09-12T19:46:48Z</dcterms:created>
  <dcterms:modified xsi:type="dcterms:W3CDTF">2024-10-01T16:44:24Z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0x0101005D4FA7662206EF4C8EF84DB0C0D6EA7E</vt:lpwstr>
  </property>
</Properties>
</file>